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87" r:id="rId8"/>
    <p:sldId id="260" r:id="rId9"/>
    <p:sldId id="290" r:id="rId10"/>
    <p:sldId id="261" r:id="rId11"/>
    <p:sldId id="275" r:id="rId12"/>
    <p:sldId id="276" r:id="rId13"/>
    <p:sldId id="277" r:id="rId14"/>
    <p:sldId id="278" r:id="rId15"/>
    <p:sldId id="279" r:id="rId16"/>
    <p:sldId id="313" r:id="rId17"/>
    <p:sldId id="280" r:id="rId18"/>
    <p:sldId id="263" r:id="rId19"/>
    <p:sldId id="264" r:id="rId20"/>
    <p:sldId id="265" r:id="rId21"/>
    <p:sldId id="266" r:id="rId22"/>
    <p:sldId id="291" r:id="rId23"/>
    <p:sldId id="289" r:id="rId24"/>
    <p:sldId id="269" r:id="rId25"/>
    <p:sldId id="270" r:id="rId26"/>
    <p:sldId id="271" r:id="rId27"/>
    <p:sldId id="272" r:id="rId28"/>
    <p:sldId id="297" r:id="rId29"/>
    <p:sldId id="292" r:id="rId30"/>
    <p:sldId id="295" r:id="rId31"/>
    <p:sldId id="294" r:id="rId32"/>
    <p:sldId id="293" r:id="rId33"/>
    <p:sldId id="296" r:id="rId34"/>
    <p:sldId id="298" r:id="rId35"/>
    <p:sldId id="311" r:id="rId36"/>
    <p:sldId id="312" r:id="rId37"/>
    <p:sldId id="299" r:id="rId38"/>
    <p:sldId id="300" r:id="rId39"/>
    <p:sldId id="302" r:id="rId40"/>
    <p:sldId id="301" r:id="rId41"/>
    <p:sldId id="303" r:id="rId42"/>
    <p:sldId id="304" r:id="rId43"/>
    <p:sldId id="305" r:id="rId44"/>
    <p:sldId id="281" r:id="rId45"/>
    <p:sldId id="314" r:id="rId46"/>
    <p:sldId id="288" r:id="rId47"/>
    <p:sldId id="274" r:id="rId48"/>
    <p:sldId id="273" r:id="rId49"/>
    <p:sldId id="306" r:id="rId50"/>
    <p:sldId id="307" r:id="rId51"/>
    <p:sldId id="310" r:id="rId52"/>
    <p:sldId id="308" r:id="rId53"/>
    <p:sldId id="309" r:id="rId54"/>
    <p:sldId id="282" r:id="rId55"/>
    <p:sldId id="283" r:id="rId56"/>
  </p:sldIdLst>
  <p:sldSz cx="18288000" cy="10287000"/>
  <p:notesSz cx="6858000" cy="9144000"/>
  <p:embeddedFontLst>
    <p:embeddedFont>
      <p:font typeface="Jua" panose="020B0604020202020204" charset="-127"/>
      <p:regular r:id="rId57"/>
    </p:embeddedFont>
    <p:embeddedFont>
      <p:font typeface="Bobby Jones" panose="020B0604020202020204" charset="0"/>
      <p:regular r:id="rId58"/>
    </p:embeddedFont>
    <p:embeddedFont>
      <p:font typeface="Pristina" panose="03060402040406080204" pitchFamily="66" charset="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CF5958-D8C6-A727-E8C6-26D76656E17F}" v="6" dt="2024-10-24T04:32:08.623"/>
    <p1510:client id="{5720548F-BFD2-DEFD-2ACD-90A1B00ECE77}" v="1" dt="2024-10-23T20:51:29.645"/>
    <p1510:client id="{6DD6E467-707A-7B47-6621-8053085E36CC}" v="443" dt="2024-10-24T06:41:15.277"/>
    <p1510:client id="{88F67D6D-D0DF-BD0B-E211-5BE3F328125D}" v="25" dt="2024-10-24T02:02:03.408"/>
    <p1510:client id="{A40FAA5B-C9E8-1B8E-CFCA-472129859C43}" v="2" dt="2024-10-23T21:15:52.318"/>
    <p1510:client id="{CFFC71A8-668D-D0D3-59C7-7CCB34A75AEC}" v="82" dt="2024-10-22T23:28:29.535"/>
    <p1510:client id="{DF96C8BE-3772-A4CE-B537-863D391880C4}" v="1" dt="2024-10-24T01:57:04.258"/>
    <p1510:client id="{EADAE415-358D-D700-FAF5-251F9493CE07}" v="9" dt="2024-10-24T23:02:39.168"/>
    <p1510:client id="{F0483C00-056A-2291-95CE-395508A4DFAF}" v="186" dt="2024-10-23T20:49:27.012"/>
    <p1510:client id="{F8BEA35F-90C2-1ADC-0785-7908CF723C46}" v="22" dt="2024-10-24T12:08:57.0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96" y="15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gif"/><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gif"/><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39.png"/><Relationship Id="rId26" Type="http://schemas.openxmlformats.org/officeDocument/2006/relationships/image" Target="../media/image47.png"/><Relationship Id="rId3" Type="http://schemas.openxmlformats.org/officeDocument/2006/relationships/image" Target="../media/image2.svg"/><Relationship Id="rId21" Type="http://schemas.openxmlformats.org/officeDocument/2006/relationships/image" Target="../media/image42.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5" Type="http://schemas.openxmlformats.org/officeDocument/2006/relationships/image" Target="../media/image46.svg"/><Relationship Id="rId2" Type="http://schemas.openxmlformats.org/officeDocument/2006/relationships/image" Target="../media/image1.png"/><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50.sv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24" Type="http://schemas.openxmlformats.org/officeDocument/2006/relationships/image" Target="../media/image45.png"/><Relationship Id="rId5" Type="http://schemas.openxmlformats.org/officeDocument/2006/relationships/image" Target="../media/image26.svg"/><Relationship Id="rId15" Type="http://schemas.openxmlformats.org/officeDocument/2006/relationships/image" Target="../media/image36.svg"/><Relationship Id="rId23" Type="http://schemas.openxmlformats.org/officeDocument/2006/relationships/image" Target="../media/image44.svg"/><Relationship Id="rId28" Type="http://schemas.openxmlformats.org/officeDocument/2006/relationships/image" Target="../media/image49.png"/><Relationship Id="rId10" Type="http://schemas.openxmlformats.org/officeDocument/2006/relationships/image" Target="../media/image31.png"/><Relationship Id="rId19" Type="http://schemas.openxmlformats.org/officeDocument/2006/relationships/image" Target="../media/image40.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svg"/><Relationship Id="rId30" Type="http://schemas.openxmlformats.org/officeDocument/2006/relationships/image" Target="../media/image4.jpeg"/></Relationships>
</file>

<file path=ppt/slides/_rels/slide2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52.sv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jpe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jpe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jpe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6.jpeg"/><Relationship Id="rId4" Type="http://schemas.openxmlformats.org/officeDocument/2006/relationships/image" Target="../media/image4.jpe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4.jpe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4.jpe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0.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4.jpe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4.jpeg"/></Relationships>
</file>

<file path=ppt/slides/_rels/slide3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4.jpe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4.jpe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4.jpe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4.jpe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4.jpe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4.jpeg"/></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4.jpeg"/></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4.jpeg"/></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84.png"/><Relationship Id="rId4" Type="http://schemas.openxmlformats.org/officeDocument/2006/relationships/hyperlink" Target="https://github.com/htmw/2024F-Bytes/wiki"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5.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svg"/><Relationship Id="rId2" Type="http://schemas.openxmlformats.org/officeDocument/2006/relationships/image" Target="../media/image13.gif"/><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jpe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17.gif"/><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4" name="Freeform 4"/>
          <p:cNvSpPr/>
          <p:nvPr/>
        </p:nvSpPr>
        <p:spPr>
          <a:xfrm>
            <a:off x="-339025" y="7344985"/>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3920748" y="5008186"/>
            <a:ext cx="9281599" cy="725821"/>
          </a:xfrm>
          <a:prstGeom prst="rect">
            <a:avLst/>
          </a:prstGeom>
        </p:spPr>
        <p:txBody>
          <a:bodyPr lIns="0" tIns="0" rIns="0" bIns="0" rtlCol="0" anchor="t">
            <a:spAutoFit/>
          </a:bodyPr>
          <a:lstStyle/>
          <a:p>
            <a:pPr algn="ctr">
              <a:lnSpc>
                <a:spcPts val="5211"/>
              </a:lnSpc>
            </a:pPr>
            <a:r>
              <a:rPr lang="en-US" sz="3722">
                <a:solidFill>
                  <a:srgbClr val="FFFFFF"/>
                </a:solidFill>
                <a:latin typeface="Jua"/>
                <a:ea typeface="Jua"/>
                <a:cs typeface="Jua"/>
                <a:sym typeface="Jua"/>
              </a:rPr>
              <a:t>AI Language Translator</a:t>
            </a:r>
          </a:p>
        </p:txBody>
      </p:sp>
      <p:sp>
        <p:nvSpPr>
          <p:cNvPr id="6" name="TextBox 6"/>
          <p:cNvSpPr txBox="1"/>
          <p:nvPr/>
        </p:nvSpPr>
        <p:spPr>
          <a:xfrm>
            <a:off x="2574449" y="3081329"/>
            <a:ext cx="11974197" cy="1930039"/>
          </a:xfrm>
          <a:prstGeom prst="rect">
            <a:avLst/>
          </a:prstGeom>
        </p:spPr>
        <p:txBody>
          <a:bodyPr lIns="0" tIns="0" rIns="0" bIns="0" rtlCol="0" anchor="t">
            <a:spAutoFit/>
          </a:bodyPr>
          <a:lstStyle/>
          <a:p>
            <a:pPr marL="0" lvl="0" indent="0" algn="ctr">
              <a:lnSpc>
                <a:spcPts val="14204"/>
              </a:lnSpc>
              <a:spcBef>
                <a:spcPct val="0"/>
              </a:spcBef>
            </a:pPr>
            <a:r>
              <a:rPr lang="en-US" sz="14064">
                <a:solidFill>
                  <a:srgbClr val="FFFFFF"/>
                </a:solidFill>
                <a:latin typeface="Bobby Jones"/>
                <a:ea typeface="Bobby Jones"/>
                <a:cs typeface="Bobby Jones"/>
                <a:sym typeface="Bobby Jones"/>
              </a:rPr>
              <a:t>SPEAKEZ</a:t>
            </a:r>
          </a:p>
        </p:txBody>
      </p:sp>
      <p:sp>
        <p:nvSpPr>
          <p:cNvPr id="7" name="TextBox 7"/>
          <p:cNvSpPr txBox="1"/>
          <p:nvPr/>
        </p:nvSpPr>
        <p:spPr>
          <a:xfrm>
            <a:off x="538616" y="8081724"/>
            <a:ext cx="17194907" cy="1925464"/>
          </a:xfrm>
          <a:prstGeom prst="rect">
            <a:avLst/>
          </a:prstGeom>
        </p:spPr>
        <p:txBody>
          <a:bodyPr wrap="square" lIns="0" tIns="0" rIns="0" bIns="0" rtlCol="0" anchor="t">
            <a:spAutoFit/>
          </a:bodyPr>
          <a:lstStyle/>
          <a:p>
            <a:pPr algn="ctr">
              <a:lnSpc>
                <a:spcPts val="5211"/>
              </a:lnSpc>
            </a:pPr>
            <a:r>
              <a:rPr lang="en-US" sz="3722">
                <a:solidFill>
                  <a:srgbClr val="FFFFFF"/>
                </a:solidFill>
                <a:latin typeface="Jua"/>
                <a:ea typeface="Jua"/>
                <a:cs typeface="Jua"/>
                <a:sym typeface="Jua"/>
              </a:rPr>
              <a:t>Kaali Lovell | Pavan Polireddy | Rakesh Tirumala </a:t>
            </a:r>
          </a:p>
          <a:p>
            <a:pPr algn="ctr">
              <a:lnSpc>
                <a:spcPts val="5211"/>
              </a:lnSpc>
            </a:pPr>
            <a:r>
              <a:rPr lang="en-US" sz="3722">
                <a:solidFill>
                  <a:srgbClr val="FFFFFF"/>
                </a:solidFill>
                <a:latin typeface="Jua"/>
                <a:ea typeface="Jua"/>
                <a:cs typeface="Jua"/>
                <a:sym typeface="Jua"/>
              </a:rPr>
              <a:t>Steve St Fleur | Tanvi Prakash Gavali | Venkat Sai Pallapu</a:t>
            </a:r>
          </a:p>
          <a:p>
            <a:pPr algn="ctr">
              <a:lnSpc>
                <a:spcPts val="5211"/>
              </a:lnSpc>
            </a:pPr>
            <a:endParaRPr lang="en-US" sz="3722">
              <a:solidFill>
                <a:srgbClr val="FFFFFF"/>
              </a:solidFill>
              <a:latin typeface="Jua"/>
              <a:ea typeface="Jua"/>
              <a:cs typeface="Jua"/>
              <a:sym typeface="Jua"/>
            </a:endParaRPr>
          </a:p>
        </p:txBody>
      </p:sp>
      <p:pic>
        <p:nvPicPr>
          <p:cNvPr id="8" name="Picture 7" descr="A cartoon of a robot holding a sign&#10;&#10;Description automatically generated">
            <a:extLst>
              <a:ext uri="{FF2B5EF4-FFF2-40B4-BE49-F238E27FC236}">
                <a16:creationId xmlns:a16="http://schemas.microsoft.com/office/drawing/2014/main" id="{5E806504-F48F-9977-C727-D3A0E6DF3756}"/>
              </a:ext>
            </a:extLst>
          </p:cNvPr>
          <p:cNvPicPr>
            <a:picLocks noChangeAspect="1"/>
          </p:cNvPicPr>
          <p:nvPr/>
        </p:nvPicPr>
        <p:blipFill>
          <a:blip r:embed="rId4">
            <a:extLst>
              <a:ext uri="{28A0092B-C50C-407E-A947-70E740481C1C}">
                <a14:useLocalDpi xmlns:a14="http://schemas.microsoft.com/office/drawing/2010/main" val="0"/>
              </a:ext>
            </a:extLst>
          </a:blip>
          <a:srcRect l="64583" b="15432"/>
          <a:stretch/>
        </p:blipFill>
        <p:spPr>
          <a:xfrm>
            <a:off x="13411200" y="775723"/>
            <a:ext cx="4876800" cy="6550212"/>
          </a:xfrm>
          <a:prstGeom prst="rect">
            <a:avLst/>
          </a:prstGeom>
        </p:spPr>
      </p:pic>
      <p:pic>
        <p:nvPicPr>
          <p:cNvPr id="3" name="Picture 2" descr="A blue and yellow logo&#10;&#10;Description automatically generated">
            <a:extLst>
              <a:ext uri="{FF2B5EF4-FFF2-40B4-BE49-F238E27FC236}">
                <a16:creationId xmlns:a16="http://schemas.microsoft.com/office/drawing/2014/main" id="{925B548F-E115-102D-5885-57350BA0954F}"/>
              </a:ext>
            </a:extLst>
          </p:cNvPr>
          <p:cNvPicPr>
            <a:picLocks noChangeAspect="1"/>
          </p:cNvPicPr>
          <p:nvPr/>
        </p:nvPicPr>
        <p:blipFill>
          <a:blip r:embed="rId5"/>
          <a:stretch>
            <a:fillRect/>
          </a:stretch>
        </p:blipFill>
        <p:spPr>
          <a:xfrm>
            <a:off x="-652" y="326"/>
            <a:ext cx="1085821" cy="102736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028700" y="2400300"/>
            <a:ext cx="14734620" cy="7120219"/>
          </a:xfrm>
          <a:prstGeom prst="rect">
            <a:avLst/>
          </a:prstGeom>
        </p:spPr>
        <p:txBody>
          <a:bodyPr lIns="0" tIns="0" rIns="0" bIns="0" rtlCol="0" anchor="t">
            <a:spAutoFit/>
          </a:bodyPr>
          <a:lstStyle/>
          <a:p>
            <a:pPr algn="l">
              <a:lnSpc>
                <a:spcPts val="5597"/>
              </a:lnSpc>
            </a:pPr>
            <a:r>
              <a:rPr lang="en-US" sz="3200">
                <a:solidFill>
                  <a:srgbClr val="FFFFFF"/>
                </a:solidFill>
                <a:latin typeface="Jua"/>
                <a:ea typeface="Jua"/>
                <a:cs typeface="Jua"/>
                <a:sym typeface="Jua"/>
              </a:rPr>
              <a:t>Meetings:</a:t>
            </a:r>
          </a:p>
          <a:p>
            <a:pPr marL="561339" lvl="1" indent="-280669" algn="l">
              <a:lnSpc>
                <a:spcPts val="3639"/>
              </a:lnSpc>
              <a:buFont typeface="Arial"/>
              <a:buChar char="•"/>
            </a:pPr>
            <a:r>
              <a:rPr lang="en-US" sz="2200">
                <a:solidFill>
                  <a:srgbClr val="FFFFFF"/>
                </a:solidFill>
                <a:latin typeface="Jua"/>
                <a:ea typeface="Jua"/>
                <a:cs typeface="Jua"/>
                <a:sym typeface="Jua"/>
              </a:rPr>
              <a:t>Regular team meetings will be scheduled twice a week on Sundays at 2:00 pm and Thursdays at 5:30 pm via zoom to review individual and collective progress. Failing to join these meetings will negatively affect the group.</a:t>
            </a:r>
          </a:p>
          <a:p>
            <a:pPr marL="561339" lvl="1" indent="-280669" algn="l">
              <a:lnSpc>
                <a:spcPts val="3639"/>
              </a:lnSpc>
              <a:buFont typeface="Arial"/>
              <a:buChar char="•"/>
            </a:pPr>
            <a:r>
              <a:rPr lang="en-US" sz="2200">
                <a:solidFill>
                  <a:srgbClr val="FFFFFF"/>
                </a:solidFill>
                <a:latin typeface="Jua"/>
                <a:ea typeface="Jua"/>
                <a:cs typeface="Jua"/>
                <a:sym typeface="Jua"/>
              </a:rPr>
              <a:t>If unable to attend a scheduled meeting, team members should inform the group in advance.</a:t>
            </a:r>
          </a:p>
          <a:p>
            <a:pPr marL="561339" lvl="1" indent="-280669" algn="l">
              <a:lnSpc>
                <a:spcPts val="3639"/>
              </a:lnSpc>
              <a:buFont typeface="Arial"/>
              <a:buChar char="•"/>
            </a:pPr>
            <a:r>
              <a:rPr lang="en-US" sz="2200">
                <a:solidFill>
                  <a:srgbClr val="FFFFFF"/>
                </a:solidFill>
                <a:latin typeface="Jua"/>
                <a:ea typeface="Jua"/>
                <a:cs typeface="Jua"/>
                <a:sym typeface="Jua"/>
              </a:rPr>
              <a:t>In urgent situations, additional meetings may be arranged with at least 24 hours’ notice.</a:t>
            </a:r>
          </a:p>
          <a:p>
            <a:pPr marL="561339" lvl="1" indent="-280669" algn="l">
              <a:lnSpc>
                <a:spcPts val="3639"/>
              </a:lnSpc>
              <a:buFont typeface="Arial"/>
              <a:buChar char="•"/>
            </a:pPr>
            <a:r>
              <a:rPr lang="en-US" sz="2200">
                <a:solidFill>
                  <a:srgbClr val="FFFFFF"/>
                </a:solidFill>
                <a:latin typeface="Jua"/>
                <a:ea typeface="Jua"/>
                <a:cs typeface="Jua"/>
                <a:sym typeface="Jua"/>
              </a:rPr>
              <a:t>Meeting agendas will be sent at least 24 hours prior to the meeting.</a:t>
            </a:r>
          </a:p>
          <a:p>
            <a:pPr marL="561339" lvl="1" indent="-280669" algn="l">
              <a:lnSpc>
                <a:spcPts val="3639"/>
              </a:lnSpc>
              <a:buFont typeface="Arial"/>
              <a:buChar char="•"/>
            </a:pPr>
            <a:r>
              <a:rPr lang="en-US" sz="2200">
                <a:solidFill>
                  <a:srgbClr val="FFFFFF"/>
                </a:solidFill>
                <a:latin typeface="Jua"/>
                <a:ea typeface="Jua"/>
                <a:cs typeface="Jua"/>
                <a:sym typeface="Jua"/>
              </a:rPr>
              <a:t>Meetings will commence and conclude on time, with members expected to join 2 minutes prior to the start.</a:t>
            </a:r>
          </a:p>
          <a:p>
            <a:pPr marL="561339" lvl="1" indent="-280669" algn="l">
              <a:lnSpc>
                <a:spcPts val="3639"/>
              </a:lnSpc>
              <a:buFont typeface="Arial"/>
              <a:buChar char="•"/>
            </a:pPr>
            <a:r>
              <a:rPr lang="en-US" sz="2200">
                <a:solidFill>
                  <a:srgbClr val="FFFFFF"/>
                </a:solidFill>
                <a:latin typeface="Jua"/>
                <a:ea typeface="Jua"/>
                <a:cs typeface="Jua"/>
                <a:sym typeface="Jua"/>
              </a:rPr>
              <a:t>All team members are required to have their Zoom cameras open during the meetings. They are required to show respect, actively listen, and participate by sharing feedback or suggestions.</a:t>
            </a:r>
          </a:p>
          <a:p>
            <a:pPr marL="561339" lvl="1" indent="-280669" algn="l">
              <a:lnSpc>
                <a:spcPts val="3639"/>
              </a:lnSpc>
              <a:buFont typeface="Arial"/>
              <a:buChar char="•"/>
            </a:pPr>
            <a:r>
              <a:rPr lang="en-US" sz="2200">
                <a:solidFill>
                  <a:srgbClr val="FFFFFF"/>
                </a:solidFill>
                <a:latin typeface="Jua"/>
                <a:ea typeface="Jua"/>
                <a:cs typeface="Jua"/>
                <a:sym typeface="Jua"/>
              </a:rPr>
              <a:t>Team agrees to follow these agile practices throughout the project:  </a:t>
            </a:r>
          </a:p>
          <a:p>
            <a:pPr marL="1122678" lvl="2" indent="-374226" algn="l">
              <a:lnSpc>
                <a:spcPts val="3639"/>
              </a:lnSpc>
              <a:buFont typeface="Arial"/>
              <a:buChar char="⚬"/>
            </a:pPr>
            <a:r>
              <a:rPr lang="en-US" sz="2200">
                <a:solidFill>
                  <a:srgbClr val="FFFFFF"/>
                </a:solidFill>
                <a:latin typeface="Jua"/>
                <a:ea typeface="Jua"/>
                <a:cs typeface="Jua"/>
                <a:sym typeface="Jua"/>
              </a:rPr>
              <a:t>Meet at the beginning of each sprint to discuss tasks for the upcoming sprint.</a:t>
            </a:r>
          </a:p>
          <a:p>
            <a:pPr marL="1122678" lvl="2" indent="-374226" algn="l">
              <a:lnSpc>
                <a:spcPts val="3639"/>
              </a:lnSpc>
              <a:buFont typeface="Arial"/>
              <a:buChar char="⚬"/>
            </a:pPr>
            <a:r>
              <a:rPr lang="en-US" sz="2200">
                <a:solidFill>
                  <a:srgbClr val="FFFFFF"/>
                </a:solidFill>
                <a:latin typeface="Jua"/>
                <a:ea typeface="Jua"/>
                <a:cs typeface="Jua"/>
                <a:sym typeface="Jua"/>
              </a:rPr>
              <a:t>Meet at the end of each sprint to present the completed work and gather feedback. </a:t>
            </a:r>
          </a:p>
        </p:txBody>
      </p:sp>
      <p:sp>
        <p:nvSpPr>
          <p:cNvPr id="3" name="TextBox 3"/>
          <p:cNvSpPr txBox="1"/>
          <p:nvPr/>
        </p:nvSpPr>
        <p:spPr>
          <a:xfrm>
            <a:off x="755552" y="835297"/>
            <a:ext cx="16776895"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WORKING AGREEMENT</a:t>
            </a:r>
            <a:endParaRPr lang="en-US" sz="8000">
              <a:solidFill>
                <a:srgbClr val="FFFFFF"/>
              </a:solidFill>
              <a:latin typeface="Bobby Jones"/>
              <a:ea typeface="Bobby Jones"/>
              <a:cs typeface="Bobby Jones"/>
            </a:endParaRPr>
          </a:p>
        </p:txBody>
      </p:sp>
      <p:pic>
        <p:nvPicPr>
          <p:cNvPr id="6" name="Picture 5" descr="A blue and yellow logo&#10;&#10;Description automatically generated">
            <a:extLst>
              <a:ext uri="{FF2B5EF4-FFF2-40B4-BE49-F238E27FC236}">
                <a16:creationId xmlns:a16="http://schemas.microsoft.com/office/drawing/2014/main" id="{9452A39E-397F-BEF4-24AA-99D1D672C533}"/>
              </a:ext>
            </a:extLst>
          </p:cNvPr>
          <p:cNvPicPr>
            <a:picLocks noChangeAspect="1"/>
          </p:cNvPicPr>
          <p:nvPr/>
        </p:nvPicPr>
        <p:blipFill>
          <a:blip r:embed="rId2"/>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24A565DC-341A-D587-7167-CFE7AD6E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7207345" y="114300"/>
            <a:ext cx="914400" cy="914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028700" y="2722998"/>
            <a:ext cx="14734620" cy="5707404"/>
          </a:xfrm>
          <a:prstGeom prst="rect">
            <a:avLst/>
          </a:prstGeom>
        </p:spPr>
        <p:txBody>
          <a:bodyPr lIns="0" tIns="0" rIns="0" bIns="0" rtlCol="0" anchor="t">
            <a:spAutoFit/>
          </a:bodyPr>
          <a:lstStyle/>
          <a:p>
            <a:pPr algn="l">
              <a:lnSpc>
                <a:spcPts val="5597"/>
              </a:lnSpc>
            </a:pPr>
            <a:r>
              <a:rPr lang="en-US" sz="3998">
                <a:solidFill>
                  <a:srgbClr val="FFFFFF"/>
                </a:solidFill>
                <a:latin typeface="Jua"/>
                <a:ea typeface="Jua"/>
                <a:cs typeface="Jua"/>
                <a:sym typeface="Jua"/>
              </a:rPr>
              <a:t>Respect and Professionalism:</a:t>
            </a:r>
          </a:p>
          <a:p>
            <a:pPr marL="604518" lvl="1" indent="-302259" algn="l">
              <a:lnSpc>
                <a:spcPts val="3919"/>
              </a:lnSpc>
              <a:buFont typeface="Arial"/>
              <a:buChar char="•"/>
            </a:pPr>
            <a:r>
              <a:rPr lang="en-US" sz="2799">
                <a:solidFill>
                  <a:srgbClr val="FFFFFF"/>
                </a:solidFill>
                <a:latin typeface="Jua"/>
                <a:ea typeface="Jua"/>
                <a:cs typeface="Jua"/>
                <a:sym typeface="Jua"/>
              </a:rPr>
              <a:t>All communication and interaction within the team will be conducted with respect; diverse viewpoints and inputs should be appreciated.</a:t>
            </a:r>
          </a:p>
          <a:p>
            <a:pPr marL="604518" lvl="1" indent="-302259" algn="l">
              <a:lnSpc>
                <a:spcPts val="3919"/>
              </a:lnSpc>
              <a:buFont typeface="Arial"/>
              <a:buChar char="•"/>
            </a:pPr>
            <a:r>
              <a:rPr lang="en-US" sz="2799">
                <a:solidFill>
                  <a:srgbClr val="FFFFFF"/>
                </a:solidFill>
                <a:latin typeface="Jua"/>
                <a:ea typeface="Jua"/>
                <a:cs typeface="Jua"/>
                <a:sym typeface="Jua"/>
              </a:rPr>
              <a:t>Feedback should be constructive and centered on the project and not on personal traits.</a:t>
            </a:r>
          </a:p>
          <a:p>
            <a:pPr marL="604518" lvl="1" indent="-302259" algn="l">
              <a:lnSpc>
                <a:spcPts val="3919"/>
              </a:lnSpc>
              <a:buFont typeface="Arial"/>
              <a:buChar char="•"/>
            </a:pPr>
            <a:r>
              <a:rPr lang="en-US" sz="2799">
                <a:solidFill>
                  <a:srgbClr val="FFFFFF"/>
                </a:solidFill>
                <a:latin typeface="Jua"/>
                <a:ea typeface="Jua"/>
                <a:cs typeface="Jua"/>
                <a:sym typeface="Jua"/>
              </a:rPr>
              <a:t>If a member disagrees with a decision, they can request a review at the next team meeting.</a:t>
            </a:r>
          </a:p>
          <a:p>
            <a:pPr marL="604518" lvl="1" indent="-302259" algn="l">
              <a:lnSpc>
                <a:spcPts val="3919"/>
              </a:lnSpc>
              <a:buFont typeface="Arial"/>
              <a:buChar char="•"/>
            </a:pPr>
            <a:r>
              <a:rPr lang="en-US" sz="2799">
                <a:solidFill>
                  <a:srgbClr val="FFFFFF"/>
                </a:solidFill>
                <a:latin typeface="Jua"/>
                <a:ea typeface="Jua"/>
                <a:cs typeface="Jua"/>
                <a:sym typeface="Jua"/>
              </a:rPr>
              <a:t>The team aims to create a welcoming space where everyone feels comfortable sharing their ideas</a:t>
            </a:r>
          </a:p>
          <a:p>
            <a:pPr marL="604518" lvl="1" indent="-302259" algn="l">
              <a:lnSpc>
                <a:spcPts val="3919"/>
              </a:lnSpc>
              <a:buFont typeface="Arial"/>
              <a:buChar char="•"/>
            </a:pPr>
            <a:r>
              <a:rPr lang="en-US" sz="2799">
                <a:solidFill>
                  <a:srgbClr val="FFFFFF"/>
                </a:solidFill>
                <a:latin typeface="Jua"/>
                <a:ea typeface="Jua"/>
                <a:cs typeface="Jua"/>
                <a:sym typeface="Jua"/>
              </a:rPr>
              <a:t>Any disagreements should be addressed openly and respectfully within the team. If an internal resolution is not possible, the team will seek advice from the professor.</a:t>
            </a:r>
          </a:p>
          <a:p>
            <a:pPr algn="l">
              <a:lnSpc>
                <a:spcPts val="3639"/>
              </a:lnSpc>
            </a:pPr>
            <a:endParaRPr lang="en-US" sz="2799">
              <a:solidFill>
                <a:srgbClr val="FFFFFF"/>
              </a:solidFill>
              <a:latin typeface="Jua"/>
              <a:ea typeface="Jua"/>
              <a:cs typeface="Jua"/>
              <a:sym typeface="Jua"/>
            </a:endParaRPr>
          </a:p>
        </p:txBody>
      </p:sp>
      <p:sp>
        <p:nvSpPr>
          <p:cNvPr id="3" name="TextBox 3"/>
          <p:cNvSpPr txBox="1"/>
          <p:nvPr/>
        </p:nvSpPr>
        <p:spPr>
          <a:xfrm>
            <a:off x="755552" y="835297"/>
            <a:ext cx="16776895"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WORKING AGREEMENT</a:t>
            </a:r>
            <a:endParaRPr lang="en-US" sz="8000">
              <a:solidFill>
                <a:srgbClr val="FFFFFF"/>
              </a:solidFill>
              <a:latin typeface="Bobby Jones"/>
              <a:ea typeface="Bobby Jones"/>
              <a:cs typeface="Bobby Jones"/>
            </a:endParaRPr>
          </a:p>
        </p:txBody>
      </p:sp>
      <p:pic>
        <p:nvPicPr>
          <p:cNvPr id="6" name="Picture 5" descr="A blue and yellow logo&#10;&#10;Description automatically generated">
            <a:extLst>
              <a:ext uri="{FF2B5EF4-FFF2-40B4-BE49-F238E27FC236}">
                <a16:creationId xmlns:a16="http://schemas.microsoft.com/office/drawing/2014/main" id="{84268C8C-C0F5-EAD1-9E74-909C493FA36E}"/>
              </a:ext>
            </a:extLst>
          </p:cNvPr>
          <p:cNvPicPr>
            <a:picLocks noChangeAspect="1"/>
          </p:cNvPicPr>
          <p:nvPr/>
        </p:nvPicPr>
        <p:blipFill>
          <a:blip r:embed="rId2"/>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921DEF03-282F-6BC0-33E5-DAB5625524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7207345" y="114300"/>
            <a:ext cx="914400" cy="914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571625" y="1780023"/>
            <a:ext cx="14734620" cy="9396931"/>
          </a:xfrm>
          <a:prstGeom prst="rect">
            <a:avLst/>
          </a:prstGeom>
        </p:spPr>
        <p:txBody>
          <a:bodyPr lIns="0" tIns="0" rIns="0" bIns="0" rtlCol="0" anchor="t">
            <a:spAutoFit/>
          </a:bodyPr>
          <a:lstStyle/>
          <a:p>
            <a:pPr>
              <a:lnSpc>
                <a:spcPts val="5597"/>
              </a:lnSpc>
            </a:pPr>
            <a:r>
              <a:rPr lang="en-US" sz="3950" dirty="0">
                <a:solidFill>
                  <a:srgbClr val="FFFFFF"/>
                </a:solidFill>
                <a:latin typeface="Jua"/>
                <a:ea typeface="Jua"/>
                <a:cs typeface="Jua"/>
                <a:sym typeface="Jua"/>
              </a:rPr>
              <a:t>Definition of Done (Release DoD) for the Language Translator App:</a:t>
            </a:r>
          </a:p>
          <a:p>
            <a:pPr marL="647065" lvl="1" indent="-323215">
              <a:lnSpc>
                <a:spcPts val="4199"/>
              </a:lnSpc>
              <a:buFont typeface="Arial"/>
              <a:buChar char="•"/>
            </a:pPr>
            <a:r>
              <a:rPr lang="en-US" sz="2950" dirty="0">
                <a:solidFill>
                  <a:srgbClr val="FFFFFF"/>
                </a:solidFill>
                <a:latin typeface="Jua"/>
                <a:ea typeface="Jua"/>
                <a:cs typeface="Jua"/>
                <a:sym typeface="Jua"/>
              </a:rPr>
              <a:t>The translation and transcription feature works as intended and meets all acceptance criteria and requirements.</a:t>
            </a:r>
            <a:endParaRPr lang="en-US" sz="2950" dirty="0">
              <a:solidFill>
                <a:srgbClr val="FFFFFF"/>
              </a:solidFill>
              <a:latin typeface="Jua"/>
              <a:ea typeface="Jua"/>
              <a:cs typeface="Jua"/>
            </a:endParaRPr>
          </a:p>
          <a:p>
            <a:pPr marL="647065" lvl="1" indent="-323215" algn="l">
              <a:lnSpc>
                <a:spcPts val="4199"/>
              </a:lnSpc>
              <a:buFont typeface="Arial"/>
              <a:buChar char="•"/>
            </a:pPr>
            <a:r>
              <a:rPr lang="en-US" sz="2950" dirty="0">
                <a:solidFill>
                  <a:srgbClr val="FFFFFF"/>
                </a:solidFill>
                <a:latin typeface="Jua"/>
                <a:ea typeface="Jua"/>
                <a:cs typeface="Jua"/>
                <a:sym typeface="Jua"/>
              </a:rPr>
              <a:t>The app successfully translates text between the specified languages without errors.</a:t>
            </a:r>
            <a:endParaRPr lang="en-US" sz="2950" dirty="0">
              <a:solidFill>
                <a:srgbClr val="FFFFFF"/>
              </a:solidFill>
              <a:latin typeface="Jua"/>
              <a:ea typeface="Jua"/>
              <a:cs typeface="Jua"/>
            </a:endParaRPr>
          </a:p>
          <a:p>
            <a:pPr marL="647065" lvl="1" indent="-323215">
              <a:lnSpc>
                <a:spcPts val="4199"/>
              </a:lnSpc>
              <a:buFont typeface="Arial,Sans-Serif"/>
              <a:buChar char="•"/>
            </a:pPr>
            <a:r>
              <a:rPr lang="en-US" sz="3000" dirty="0">
                <a:solidFill>
                  <a:srgbClr val="FFFFFF"/>
                </a:solidFill>
                <a:latin typeface="Jua"/>
                <a:ea typeface="Jua"/>
                <a:cs typeface="Jua"/>
              </a:rPr>
              <a:t>The app successfully transcribes speech to text.</a:t>
            </a:r>
            <a:endParaRPr lang="en-US" sz="3000" dirty="0">
              <a:solidFill>
                <a:srgbClr val="000000"/>
              </a:solidFill>
              <a:latin typeface="Jua"/>
              <a:ea typeface="Jua"/>
              <a:cs typeface="Jua"/>
            </a:endParaRPr>
          </a:p>
          <a:p>
            <a:pPr marL="647065" lvl="1" indent="-323215" algn="l">
              <a:lnSpc>
                <a:spcPts val="4199"/>
              </a:lnSpc>
              <a:buFont typeface="Arial"/>
              <a:buChar char="•"/>
            </a:pPr>
            <a:r>
              <a:rPr lang="en-US" sz="2950" dirty="0">
                <a:solidFill>
                  <a:srgbClr val="FFFFFF"/>
                </a:solidFill>
                <a:latin typeface="Jua"/>
                <a:ea typeface="Jua"/>
                <a:cs typeface="Jua"/>
                <a:sym typeface="Jua"/>
              </a:rPr>
              <a:t>Codes have been reviewed and approved by all team members.</a:t>
            </a:r>
            <a:endParaRPr lang="en-US" sz="2950" dirty="0">
              <a:solidFill>
                <a:srgbClr val="FFFFFF"/>
              </a:solidFill>
              <a:latin typeface="Jua"/>
              <a:ea typeface="Jua"/>
              <a:cs typeface="Jua"/>
            </a:endParaRPr>
          </a:p>
          <a:p>
            <a:pPr marL="647065" lvl="1" indent="-323215" algn="l">
              <a:lnSpc>
                <a:spcPts val="4199"/>
              </a:lnSpc>
              <a:buFont typeface="Arial"/>
              <a:buChar char="•"/>
            </a:pPr>
            <a:r>
              <a:rPr lang="en-US" sz="2950" dirty="0">
                <a:solidFill>
                  <a:srgbClr val="FFFFFF"/>
                </a:solidFill>
                <a:latin typeface="Jua"/>
                <a:ea typeface="Jua"/>
                <a:cs typeface="Jua"/>
                <a:sym typeface="Jua"/>
              </a:rPr>
              <a:t>The app has been manually tested for usability and performance.</a:t>
            </a:r>
            <a:endParaRPr lang="en-US" sz="2950" dirty="0">
              <a:solidFill>
                <a:srgbClr val="FFFFFF"/>
              </a:solidFill>
              <a:latin typeface="Jua"/>
              <a:ea typeface="Jua"/>
              <a:cs typeface="Jua"/>
            </a:endParaRPr>
          </a:p>
          <a:p>
            <a:pPr marL="647065" lvl="1" indent="-323215" algn="l">
              <a:lnSpc>
                <a:spcPts val="4199"/>
              </a:lnSpc>
              <a:buFont typeface="Arial"/>
              <a:buChar char="•"/>
            </a:pPr>
            <a:r>
              <a:rPr lang="en-US" sz="2950" dirty="0">
                <a:solidFill>
                  <a:srgbClr val="FFFFFF"/>
                </a:solidFill>
                <a:latin typeface="Jua"/>
                <a:ea typeface="Jua"/>
                <a:cs typeface="Jua"/>
                <a:sym typeface="Jua"/>
              </a:rPr>
              <a:t>Codes are documented with comments where necessary.</a:t>
            </a:r>
            <a:endParaRPr lang="en-US" sz="2950" dirty="0">
              <a:solidFill>
                <a:srgbClr val="FFFFFF"/>
              </a:solidFill>
              <a:latin typeface="Jua"/>
              <a:ea typeface="Jua"/>
              <a:cs typeface="Jua"/>
            </a:endParaRPr>
          </a:p>
          <a:p>
            <a:pPr marL="647065" lvl="1" indent="-323215" algn="l">
              <a:lnSpc>
                <a:spcPts val="4199"/>
              </a:lnSpc>
              <a:buFont typeface="Arial"/>
              <a:buChar char="•"/>
            </a:pPr>
            <a:r>
              <a:rPr lang="en-US" sz="2950" dirty="0">
                <a:solidFill>
                  <a:srgbClr val="FFFFFF"/>
                </a:solidFill>
                <a:latin typeface="Jua"/>
                <a:ea typeface="Jua"/>
                <a:cs typeface="Jua"/>
                <a:sym typeface="Jua"/>
              </a:rPr>
              <a:t>User guide and technical documentation have been updated accordingly.</a:t>
            </a:r>
            <a:endParaRPr lang="en-US" sz="2950" dirty="0">
              <a:solidFill>
                <a:srgbClr val="FFFFFF"/>
              </a:solidFill>
              <a:latin typeface="Jua"/>
              <a:ea typeface="Jua"/>
              <a:cs typeface="Jua"/>
            </a:endParaRPr>
          </a:p>
          <a:p>
            <a:pPr marL="647065" lvl="1" indent="-323215" algn="l">
              <a:lnSpc>
                <a:spcPts val="4199"/>
              </a:lnSpc>
              <a:buFont typeface="Arial"/>
              <a:buChar char="•"/>
            </a:pPr>
            <a:r>
              <a:rPr lang="en-US" sz="2950" dirty="0">
                <a:solidFill>
                  <a:srgbClr val="FFFFFF"/>
                </a:solidFill>
                <a:latin typeface="Jua"/>
                <a:ea typeface="Jua"/>
                <a:cs typeface="Jua"/>
                <a:sym typeface="Jua"/>
              </a:rPr>
              <a:t>The app is deployable and runs without issues.</a:t>
            </a:r>
            <a:endParaRPr lang="en-US" sz="2950" dirty="0">
              <a:solidFill>
                <a:srgbClr val="FFFFFF"/>
              </a:solidFill>
              <a:latin typeface="Jua"/>
              <a:ea typeface="Jua"/>
              <a:cs typeface="Jua"/>
            </a:endParaRPr>
          </a:p>
          <a:p>
            <a:pPr marL="647065" lvl="1" indent="-323215">
              <a:lnSpc>
                <a:spcPts val="4199"/>
              </a:lnSpc>
              <a:buFont typeface="Arial"/>
              <a:buChar char="•"/>
            </a:pPr>
            <a:r>
              <a:rPr lang="en-US" sz="2950" dirty="0">
                <a:solidFill>
                  <a:srgbClr val="FFFFFF"/>
                </a:solidFill>
                <a:latin typeface="Jua"/>
                <a:ea typeface="Jua"/>
                <a:cs typeface="Calibri"/>
              </a:rPr>
              <a:t>All user stories and tasks for the current sprint have been completed. </a:t>
            </a:r>
          </a:p>
          <a:p>
            <a:pPr marL="647065" lvl="1" indent="-323215">
              <a:lnSpc>
                <a:spcPts val="4199"/>
              </a:lnSpc>
              <a:buFont typeface="Arial"/>
              <a:buChar char="•"/>
            </a:pPr>
            <a:r>
              <a:rPr lang="en-US" sz="2950" dirty="0">
                <a:solidFill>
                  <a:srgbClr val="FFFFFF"/>
                </a:solidFill>
                <a:latin typeface="Jua"/>
                <a:ea typeface="Jua"/>
                <a:cs typeface="Calibri"/>
              </a:rPr>
              <a:t>The app contains all necessary features required for the MVP.</a:t>
            </a:r>
          </a:p>
          <a:p>
            <a:pPr marL="647065" lvl="1" indent="-323215">
              <a:lnSpc>
                <a:spcPts val="4199"/>
              </a:lnSpc>
              <a:buFont typeface="Arial"/>
              <a:buChar char="•"/>
            </a:pPr>
            <a:endParaRPr lang="en-US" sz="2950">
              <a:solidFill>
                <a:srgbClr val="FFFFFF"/>
              </a:solidFill>
              <a:latin typeface="Calibri"/>
              <a:ea typeface="Calibri"/>
              <a:cs typeface="Calibri"/>
            </a:endParaRPr>
          </a:p>
          <a:p>
            <a:pPr>
              <a:lnSpc>
                <a:spcPts val="3639"/>
              </a:lnSpc>
            </a:pPr>
            <a:endParaRPr lang="en-US" sz="2999">
              <a:solidFill>
                <a:srgbClr val="FFFFFF"/>
              </a:solidFill>
              <a:latin typeface="Jua"/>
              <a:ea typeface="Jua"/>
              <a:cs typeface="Jua"/>
            </a:endParaRPr>
          </a:p>
        </p:txBody>
      </p:sp>
      <p:sp>
        <p:nvSpPr>
          <p:cNvPr id="3" name="TextBox 3"/>
          <p:cNvSpPr txBox="1"/>
          <p:nvPr/>
        </p:nvSpPr>
        <p:spPr>
          <a:xfrm>
            <a:off x="755552" y="335234"/>
            <a:ext cx="16776895"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WORKING AGREEMENT</a:t>
            </a:r>
          </a:p>
        </p:txBody>
      </p:sp>
      <p:pic>
        <p:nvPicPr>
          <p:cNvPr id="6" name="Picture 5" descr="A blue and yellow logo&#10;&#10;Description automatically generated">
            <a:extLst>
              <a:ext uri="{FF2B5EF4-FFF2-40B4-BE49-F238E27FC236}">
                <a16:creationId xmlns:a16="http://schemas.microsoft.com/office/drawing/2014/main" id="{B4EF8C18-DF2D-2103-29F6-B389863850B0}"/>
              </a:ext>
            </a:extLst>
          </p:cNvPr>
          <p:cNvPicPr>
            <a:picLocks noChangeAspect="1"/>
          </p:cNvPicPr>
          <p:nvPr/>
        </p:nvPicPr>
        <p:blipFill>
          <a:blip r:embed="rId2"/>
          <a:stretch>
            <a:fillRect/>
          </a:stretch>
        </p:blipFill>
        <p:spPr>
          <a:xfrm>
            <a:off x="-652" y="326"/>
            <a:ext cx="1085821" cy="10273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571625" y="1780023"/>
            <a:ext cx="14734620" cy="7242495"/>
          </a:xfrm>
          <a:prstGeom prst="rect">
            <a:avLst/>
          </a:prstGeom>
        </p:spPr>
        <p:txBody>
          <a:bodyPr lIns="0" tIns="0" rIns="0" bIns="0" rtlCol="0" anchor="t">
            <a:spAutoFit/>
          </a:bodyPr>
          <a:lstStyle/>
          <a:p>
            <a:pPr>
              <a:lnSpc>
                <a:spcPts val="5597"/>
              </a:lnSpc>
            </a:pPr>
            <a:r>
              <a:rPr lang="en-US" sz="3950" dirty="0">
                <a:solidFill>
                  <a:srgbClr val="FFFFFF"/>
                </a:solidFill>
                <a:latin typeface="Jua"/>
                <a:ea typeface="Jua"/>
                <a:cs typeface="Jua"/>
                <a:sym typeface="Jua"/>
              </a:rPr>
              <a:t>Definition of Done (MVP DoD) for the Language Translator App: </a:t>
            </a:r>
            <a:endParaRPr lang="en-US" sz="2800" dirty="0">
              <a:solidFill>
                <a:srgbClr val="FFFFFF"/>
              </a:solidFill>
              <a:latin typeface="Jua"/>
              <a:ea typeface="Jua"/>
              <a:cs typeface="Jua"/>
            </a:endParaRPr>
          </a:p>
          <a:p>
            <a:pPr marL="647065" lvl="1" indent="-323215">
              <a:lnSpc>
                <a:spcPts val="4199"/>
              </a:lnSpc>
              <a:buFont typeface="Arial"/>
              <a:buChar char="•"/>
            </a:pPr>
            <a:r>
              <a:rPr lang="en-US" sz="2950" dirty="0">
                <a:solidFill>
                  <a:srgbClr val="FFFFFF"/>
                </a:solidFill>
                <a:latin typeface="Jua"/>
                <a:ea typeface="Jua"/>
                <a:cs typeface="Jua"/>
                <a:sym typeface="Jua"/>
              </a:rPr>
              <a:t>The application can transcribe the given audio into text without error.</a:t>
            </a:r>
            <a:endParaRPr lang="en-US" sz="2950" dirty="0">
              <a:solidFill>
                <a:srgbClr val="FFFFFF"/>
              </a:solidFill>
              <a:latin typeface="Jua"/>
              <a:ea typeface="Jua"/>
              <a:cs typeface="Jua"/>
            </a:endParaRPr>
          </a:p>
          <a:p>
            <a:pPr marL="647065" lvl="1" indent="-323215">
              <a:lnSpc>
                <a:spcPts val="4199"/>
              </a:lnSpc>
              <a:buFont typeface="Arial"/>
              <a:buChar char="•"/>
            </a:pPr>
            <a:r>
              <a:rPr lang="en-US" sz="2950" dirty="0">
                <a:solidFill>
                  <a:srgbClr val="FFFFFF"/>
                </a:solidFill>
                <a:latin typeface="Jua"/>
                <a:ea typeface="Jua"/>
                <a:cs typeface="Jua"/>
                <a:sym typeface="Jua"/>
              </a:rPr>
              <a:t>The application can successfully translate the transcribed audio to the specified language without errors.</a:t>
            </a:r>
            <a:endParaRPr lang="en-US" sz="2950" dirty="0">
              <a:solidFill>
                <a:srgbClr val="FFFFFF"/>
              </a:solidFill>
              <a:latin typeface="Jua"/>
              <a:ea typeface="Jua"/>
              <a:cs typeface="Jua"/>
            </a:endParaRPr>
          </a:p>
          <a:p>
            <a:pPr marL="647065" lvl="1" indent="-323215">
              <a:lnSpc>
                <a:spcPts val="4199"/>
              </a:lnSpc>
              <a:buFont typeface="Arial"/>
              <a:buChar char="•"/>
            </a:pPr>
            <a:r>
              <a:rPr lang="en-US" sz="2950" dirty="0">
                <a:solidFill>
                  <a:srgbClr val="FFFFFF"/>
                </a:solidFill>
                <a:latin typeface="Jua"/>
                <a:ea typeface="Jua"/>
                <a:cs typeface="Jua"/>
              </a:rPr>
              <a:t>A user is able to upload or delete an audio file to the application without errors.</a:t>
            </a:r>
            <a:endParaRPr lang="en-US" sz="2950" dirty="0">
              <a:solidFill>
                <a:srgbClr val="FFFFFF"/>
              </a:solidFill>
              <a:latin typeface="Jua"/>
              <a:ea typeface="Jua"/>
              <a:cs typeface="Jua"/>
              <a:sym typeface="Jua"/>
            </a:endParaRPr>
          </a:p>
          <a:p>
            <a:pPr marL="647065" lvl="1" indent="-323215">
              <a:lnSpc>
                <a:spcPts val="4199"/>
              </a:lnSpc>
              <a:buFont typeface="Arial"/>
              <a:buChar char="•"/>
            </a:pPr>
            <a:r>
              <a:rPr lang="en-US" sz="2950" dirty="0">
                <a:solidFill>
                  <a:srgbClr val="FFFFFF"/>
                </a:solidFill>
                <a:latin typeface="Jua"/>
                <a:ea typeface="Jua"/>
                <a:cs typeface="Jua"/>
                <a:sym typeface="Jua"/>
              </a:rPr>
              <a:t>Codes have been reviewed and approved by all team members.</a:t>
            </a:r>
            <a:endParaRPr lang="en-US" sz="2950">
              <a:solidFill>
                <a:srgbClr val="FFFFFF"/>
              </a:solidFill>
              <a:latin typeface="Jua"/>
              <a:ea typeface="Jua"/>
              <a:cs typeface="Jua"/>
            </a:endParaRPr>
          </a:p>
          <a:p>
            <a:pPr marL="647065" lvl="1" indent="-323215" algn="l">
              <a:lnSpc>
                <a:spcPts val="4199"/>
              </a:lnSpc>
              <a:buFont typeface="Arial"/>
              <a:buChar char="•"/>
            </a:pPr>
            <a:r>
              <a:rPr lang="en-US" sz="2950" dirty="0">
                <a:solidFill>
                  <a:srgbClr val="FFFFFF"/>
                </a:solidFill>
                <a:latin typeface="Jua"/>
                <a:ea typeface="Jua"/>
                <a:cs typeface="Jua"/>
                <a:sym typeface="Jua"/>
              </a:rPr>
              <a:t>The app has been manually tested for usability and performance.</a:t>
            </a:r>
            <a:endParaRPr lang="en-US" sz="2950">
              <a:solidFill>
                <a:srgbClr val="FFFFFF"/>
              </a:solidFill>
              <a:latin typeface="Jua"/>
              <a:ea typeface="Jua"/>
              <a:cs typeface="Jua"/>
            </a:endParaRPr>
          </a:p>
          <a:p>
            <a:pPr marL="647065" lvl="1" indent="-323215" algn="l">
              <a:lnSpc>
                <a:spcPts val="4199"/>
              </a:lnSpc>
              <a:buFont typeface="Arial"/>
              <a:buChar char="•"/>
            </a:pPr>
            <a:r>
              <a:rPr lang="en-US" sz="2950" dirty="0">
                <a:solidFill>
                  <a:srgbClr val="FFFFFF"/>
                </a:solidFill>
                <a:latin typeface="Jua"/>
                <a:ea typeface="Jua"/>
                <a:cs typeface="Jua"/>
                <a:sym typeface="Jua"/>
              </a:rPr>
              <a:t>Codes are documented with comments where necessary.</a:t>
            </a:r>
            <a:endParaRPr lang="en-US" sz="2950">
              <a:solidFill>
                <a:srgbClr val="FFFFFF"/>
              </a:solidFill>
              <a:latin typeface="Jua"/>
              <a:ea typeface="Jua"/>
              <a:cs typeface="Jua"/>
            </a:endParaRPr>
          </a:p>
          <a:p>
            <a:pPr marL="647065" lvl="1" indent="-323215" algn="l">
              <a:lnSpc>
                <a:spcPts val="4199"/>
              </a:lnSpc>
              <a:buFont typeface="Arial"/>
              <a:buChar char="•"/>
            </a:pPr>
            <a:endParaRPr lang="en-US" sz="2950">
              <a:solidFill>
                <a:srgbClr val="FFFFFF"/>
              </a:solidFill>
              <a:latin typeface="Calibri"/>
              <a:ea typeface="Calibri"/>
              <a:cs typeface="Calibri"/>
            </a:endParaRPr>
          </a:p>
          <a:p>
            <a:pPr>
              <a:lnSpc>
                <a:spcPts val="3639"/>
              </a:lnSpc>
            </a:pPr>
            <a:endParaRPr lang="en-US" sz="2999">
              <a:solidFill>
                <a:srgbClr val="FFFFFF"/>
              </a:solidFill>
              <a:latin typeface="Jua"/>
              <a:ea typeface="Jua"/>
              <a:cs typeface="Jua"/>
            </a:endParaRPr>
          </a:p>
        </p:txBody>
      </p:sp>
      <p:sp>
        <p:nvSpPr>
          <p:cNvPr id="3" name="TextBox 3"/>
          <p:cNvSpPr txBox="1"/>
          <p:nvPr/>
        </p:nvSpPr>
        <p:spPr>
          <a:xfrm>
            <a:off x="755552" y="335234"/>
            <a:ext cx="16776895"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WORKING AGREEMENT</a:t>
            </a:r>
          </a:p>
        </p:txBody>
      </p:sp>
      <p:pic>
        <p:nvPicPr>
          <p:cNvPr id="6" name="Picture 5" descr="A blue and yellow logo&#10;&#10;Description automatically generated">
            <a:extLst>
              <a:ext uri="{FF2B5EF4-FFF2-40B4-BE49-F238E27FC236}">
                <a16:creationId xmlns:a16="http://schemas.microsoft.com/office/drawing/2014/main" id="{B4EF8C18-DF2D-2103-29F6-B389863850B0}"/>
              </a:ext>
            </a:extLst>
          </p:cNvPr>
          <p:cNvPicPr>
            <a:picLocks noChangeAspect="1"/>
          </p:cNvPicPr>
          <p:nvPr/>
        </p:nvPicPr>
        <p:blipFill>
          <a:blip r:embed="rId2"/>
          <a:stretch>
            <a:fillRect/>
          </a:stretch>
        </p:blipFill>
        <p:spPr>
          <a:xfrm>
            <a:off x="-652" y="326"/>
            <a:ext cx="1085821" cy="1027369"/>
          </a:xfrm>
          <a:prstGeom prst="rect">
            <a:avLst/>
          </a:prstGeom>
        </p:spPr>
      </p:pic>
    </p:spTree>
    <p:extLst>
      <p:ext uri="{BB962C8B-B14F-4D97-AF65-F5344CB8AC3E}">
        <p14:creationId xmlns:p14="http://schemas.microsoft.com/office/powerpoint/2010/main" val="2803896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Freeform 2"/>
          <p:cNvSpPr/>
          <p:nvPr/>
        </p:nvSpPr>
        <p:spPr>
          <a:xfrm>
            <a:off x="2497973" y="3524413"/>
            <a:ext cx="13307383" cy="5033175"/>
          </a:xfrm>
          <a:custGeom>
            <a:avLst/>
            <a:gdLst/>
            <a:ahLst/>
            <a:cxnLst/>
            <a:rect l="l" t="t" r="r" b="b"/>
            <a:pathLst>
              <a:path w="13307383" h="5033175">
                <a:moveTo>
                  <a:pt x="0" y="0"/>
                </a:moveTo>
                <a:lnTo>
                  <a:pt x="13307382" y="0"/>
                </a:lnTo>
                <a:lnTo>
                  <a:pt x="13307382" y="5033175"/>
                </a:lnTo>
                <a:lnTo>
                  <a:pt x="0" y="5033175"/>
                </a:lnTo>
                <a:lnTo>
                  <a:pt x="0" y="0"/>
                </a:lnTo>
                <a:close/>
              </a:path>
            </a:pathLst>
          </a:custGeom>
          <a:blipFill>
            <a:blip r:embed="rId2"/>
            <a:stretch>
              <a:fillRect l="-643" t="-720" r="-528"/>
            </a:stretch>
          </a:blipFill>
        </p:spPr>
        <p:txBody>
          <a:bodyPr/>
          <a:lstStyle/>
          <a:p>
            <a:endParaRPr lang="en-US"/>
          </a:p>
        </p:txBody>
      </p:sp>
      <p:sp>
        <p:nvSpPr>
          <p:cNvPr id="3" name="TextBox 3"/>
          <p:cNvSpPr txBox="1"/>
          <p:nvPr/>
        </p:nvSpPr>
        <p:spPr>
          <a:xfrm>
            <a:off x="755552" y="835297"/>
            <a:ext cx="16776895"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WORKING AGREEMENT</a:t>
            </a:r>
          </a:p>
        </p:txBody>
      </p:sp>
      <p:pic>
        <p:nvPicPr>
          <p:cNvPr id="6" name="Picture 5" descr="A blue and yellow logo&#10;&#10;Description automatically generated">
            <a:extLst>
              <a:ext uri="{FF2B5EF4-FFF2-40B4-BE49-F238E27FC236}">
                <a16:creationId xmlns:a16="http://schemas.microsoft.com/office/drawing/2014/main" id="{08DC7F9F-201C-887B-0AD8-A5B4D57B4D79}"/>
              </a:ext>
            </a:extLst>
          </p:cNvPr>
          <p:cNvPicPr>
            <a:picLocks noChangeAspect="1"/>
          </p:cNvPicPr>
          <p:nvPr/>
        </p:nvPicPr>
        <p:blipFill>
          <a:blip r:embed="rId3"/>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8CD5C9A3-D59F-14E2-5582-A76F2D19D4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7207345" y="114300"/>
            <a:ext cx="914400" cy="914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pic>
        <p:nvPicPr>
          <p:cNvPr id="3" name="Picture 2" descr="A cartoon of a robot&#10;&#10;Description automatically generated">
            <a:extLst>
              <a:ext uri="{FF2B5EF4-FFF2-40B4-BE49-F238E27FC236}">
                <a16:creationId xmlns:a16="http://schemas.microsoft.com/office/drawing/2014/main" id="{7DCD59D8-9473-D36E-E8CB-60CAA36C60F8}"/>
              </a:ext>
            </a:extLst>
          </p:cNvPr>
          <p:cNvPicPr>
            <a:picLocks noChangeAspect="1"/>
          </p:cNvPicPr>
          <p:nvPr/>
        </p:nvPicPr>
        <p:blipFill>
          <a:blip r:embed="rId2">
            <a:extLst>
              <a:ext uri="{28A0092B-C50C-407E-A947-70E740481C1C}">
                <a14:useLocalDpi xmlns:a14="http://schemas.microsoft.com/office/drawing/2010/main" val="0"/>
              </a:ext>
            </a:extLst>
          </a:blip>
          <a:srcRect l="63889" t="30247"/>
          <a:stretch/>
        </p:blipFill>
        <p:spPr>
          <a:xfrm>
            <a:off x="11887200" y="2933700"/>
            <a:ext cx="6031264" cy="6553200"/>
          </a:xfrm>
          <a:prstGeom prst="rect">
            <a:avLst/>
          </a:prstGeom>
        </p:spPr>
      </p:pic>
      <p:sp>
        <p:nvSpPr>
          <p:cNvPr id="2" name="TextBox 2"/>
          <p:cNvSpPr txBox="1"/>
          <p:nvPr/>
        </p:nvSpPr>
        <p:spPr>
          <a:xfrm>
            <a:off x="1905000" y="3848100"/>
            <a:ext cx="14142669" cy="1745207"/>
          </a:xfrm>
          <a:prstGeom prst="rect">
            <a:avLst/>
          </a:prstGeom>
        </p:spPr>
        <p:txBody>
          <a:bodyPr lIns="0" tIns="0" rIns="0" bIns="0" rtlCol="0" anchor="t">
            <a:spAutoFit/>
          </a:bodyPr>
          <a:lstStyle/>
          <a:p>
            <a:pPr algn="ctr">
              <a:lnSpc>
                <a:spcPts val="12847"/>
              </a:lnSpc>
            </a:pPr>
            <a:r>
              <a:rPr lang="en-US" sz="12719">
                <a:solidFill>
                  <a:srgbClr val="FFFFFF"/>
                </a:solidFill>
                <a:latin typeface="Bobby Jones"/>
                <a:ea typeface="Bobby Jones"/>
                <a:cs typeface="Bobby Jones"/>
                <a:sym typeface="Bobby Jones"/>
              </a:rPr>
              <a:t>PERSONAS</a:t>
            </a:r>
          </a:p>
        </p:txBody>
      </p:sp>
      <p:pic>
        <p:nvPicPr>
          <p:cNvPr id="8" name="Picture 7" descr="A blue and yellow logo&#10;&#10;Description automatically generated">
            <a:extLst>
              <a:ext uri="{FF2B5EF4-FFF2-40B4-BE49-F238E27FC236}">
                <a16:creationId xmlns:a16="http://schemas.microsoft.com/office/drawing/2014/main" id="{B234CE00-8685-ABB6-592A-E20C6784A046}"/>
              </a:ext>
            </a:extLst>
          </p:cNvPr>
          <p:cNvPicPr>
            <a:picLocks noChangeAspect="1"/>
          </p:cNvPicPr>
          <p:nvPr/>
        </p:nvPicPr>
        <p:blipFill>
          <a:blip r:embed="rId3"/>
          <a:stretch>
            <a:fillRect/>
          </a:stretch>
        </p:blipFill>
        <p:spPr>
          <a:xfrm>
            <a:off x="-652" y="326"/>
            <a:ext cx="1085821" cy="1027369"/>
          </a:xfrm>
          <a:prstGeom prst="rect">
            <a:avLst/>
          </a:prstGeom>
        </p:spPr>
      </p:pic>
      <p:pic>
        <p:nvPicPr>
          <p:cNvPr id="5" name="Graphic 4" descr="Pin with solid fill">
            <a:extLst>
              <a:ext uri="{FF2B5EF4-FFF2-40B4-BE49-F238E27FC236}">
                <a16:creationId xmlns:a16="http://schemas.microsoft.com/office/drawing/2014/main" id="{A5D9593F-0EF5-F74E-1C7E-04CA871816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7207345" y="114300"/>
            <a:ext cx="914400" cy="914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TextBox 3"/>
          <p:cNvSpPr txBox="1"/>
          <p:nvPr/>
        </p:nvSpPr>
        <p:spPr>
          <a:xfrm>
            <a:off x="1301206" y="2183539"/>
            <a:ext cx="14107317" cy="7905690"/>
          </a:xfrm>
          <a:prstGeom prst="rect">
            <a:avLst/>
          </a:prstGeom>
        </p:spPr>
        <p:txBody>
          <a:bodyPr lIns="0" tIns="0" rIns="0" bIns="0" rtlCol="0" anchor="t">
            <a:spAutoFit/>
          </a:bodyPr>
          <a:lstStyle/>
          <a:p>
            <a:pPr algn="l">
              <a:lnSpc>
                <a:spcPts val="3079"/>
              </a:lnSpc>
            </a:pPr>
            <a:r>
              <a:rPr lang="en-US" sz="2150">
                <a:solidFill>
                  <a:srgbClr val="FFFFFF"/>
                </a:solidFill>
                <a:latin typeface="Jua"/>
                <a:ea typeface="Jua"/>
                <a:cs typeface="Jua"/>
                <a:sym typeface="Jua"/>
              </a:rPr>
              <a:t>Demographics:</a:t>
            </a:r>
          </a:p>
          <a:p>
            <a:pPr marL="474345" lvl="1" indent="-236855" algn="l">
              <a:lnSpc>
                <a:spcPts val="3079"/>
              </a:lnSpc>
              <a:buFont typeface="Arial"/>
              <a:buChar char="•"/>
            </a:pPr>
            <a:r>
              <a:rPr lang="en-US" sz="2150">
                <a:solidFill>
                  <a:srgbClr val="FFFFFF"/>
                </a:solidFill>
                <a:latin typeface="Jua"/>
                <a:ea typeface="Jua"/>
                <a:cs typeface="Jua"/>
                <a:sym typeface="Jua"/>
              </a:rPr>
              <a:t>Age: 53</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Gender: Male</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Location: Louisiana, USA</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Education: High school diploma</a:t>
            </a:r>
            <a:endParaRPr lang="en-US" sz="2199">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Experience: 15+ years</a:t>
            </a:r>
            <a:endParaRPr lang="en-US" sz="2150">
              <a:solidFill>
                <a:srgbClr val="FFFFFF"/>
              </a:solidFill>
              <a:latin typeface="Jua"/>
              <a:ea typeface="Jua"/>
              <a:cs typeface="Jua"/>
            </a:endParaRPr>
          </a:p>
          <a:p>
            <a:pPr algn="l">
              <a:lnSpc>
                <a:spcPts val="3079"/>
              </a:lnSpc>
            </a:pPr>
            <a:r>
              <a:rPr lang="en-US" sz="2150">
                <a:solidFill>
                  <a:srgbClr val="FFFFFF"/>
                </a:solidFill>
                <a:latin typeface="Jua"/>
                <a:ea typeface="Jua"/>
                <a:cs typeface="Jua"/>
                <a:sym typeface="Jua"/>
              </a:rPr>
              <a:t>Skills and Qualifications:</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Forklift License</a:t>
            </a:r>
            <a:endParaRPr lang="en-US" sz="2150">
              <a:solidFill>
                <a:srgbClr val="FFFFFF"/>
              </a:solidFill>
              <a:latin typeface="Jua"/>
              <a:ea typeface="Jua"/>
              <a:cs typeface="Jua"/>
            </a:endParaRPr>
          </a:p>
          <a:p>
            <a:pPr marL="474345" lvl="1" indent="-236855">
              <a:lnSpc>
                <a:spcPts val="3079"/>
              </a:lnSpc>
              <a:buFont typeface="Arial"/>
              <a:buChar char="•"/>
            </a:pPr>
            <a:r>
              <a:rPr lang="en-US" sz="2150">
                <a:solidFill>
                  <a:srgbClr val="FFFFFF"/>
                </a:solidFill>
                <a:latin typeface="Jua"/>
                <a:ea typeface="Jua"/>
                <a:cs typeface="Jua"/>
                <a:sym typeface="Jua"/>
              </a:rPr>
              <a:t>Management in handling and securing cargo using forklifts</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Excellent team worker, organized, and physically capable</a:t>
            </a:r>
            <a:endParaRPr lang="en-US" sz="2150">
              <a:solidFill>
                <a:srgbClr val="FFFFFF"/>
              </a:solidFill>
              <a:latin typeface="Jua"/>
              <a:ea typeface="Jua"/>
              <a:cs typeface="Jua"/>
            </a:endParaRPr>
          </a:p>
          <a:p>
            <a:pPr algn="l">
              <a:lnSpc>
                <a:spcPts val="3079"/>
              </a:lnSpc>
            </a:pPr>
            <a:r>
              <a:rPr lang="en-US" sz="2150">
                <a:solidFill>
                  <a:srgbClr val="FFFFFF"/>
                </a:solidFill>
                <a:latin typeface="Jua"/>
                <a:ea typeface="Jua"/>
                <a:cs typeface="Jua"/>
                <a:sym typeface="Jua"/>
              </a:rPr>
              <a:t>Goals and Needs:</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José is originally from Mexico but has relocated to USA for better working opportunities for his children. He can understand very little English as most of his coworkers speak Spanish as well. During his old age, he started having frequent visits to the doctors where they speak in English with him, which he has difficulty understanding. He does not want to burden his children with the task of translating, and wants to retain confidentiality between himself and his doctor. It is also expensive to hire professional translators - beyond his budget. Jose is looking for an application where he can converse with the doctors without any communication hindrances, and keep transcripts as part of his medical record - both before and after translation.</a:t>
            </a:r>
            <a:endParaRPr lang="en-US" sz="2150">
              <a:solidFill>
                <a:srgbClr val="FFFFFF"/>
              </a:solidFill>
              <a:latin typeface="Jua"/>
              <a:ea typeface="Jua"/>
              <a:cs typeface="Jua"/>
            </a:endParaRPr>
          </a:p>
        </p:txBody>
      </p:sp>
      <p:sp>
        <p:nvSpPr>
          <p:cNvPr id="4" name="Freeform 4"/>
          <p:cNvSpPr/>
          <p:nvPr/>
        </p:nvSpPr>
        <p:spPr>
          <a:xfrm>
            <a:off x="12553860" y="2161681"/>
            <a:ext cx="4438312" cy="4221147"/>
          </a:xfrm>
          <a:custGeom>
            <a:avLst/>
            <a:gdLst/>
            <a:ahLst/>
            <a:cxnLst/>
            <a:rect l="l" t="t" r="r" b="b"/>
            <a:pathLst>
              <a:path w="4438312" h="4221147">
                <a:moveTo>
                  <a:pt x="0" y="0"/>
                </a:moveTo>
                <a:lnTo>
                  <a:pt x="4438312" y="0"/>
                </a:lnTo>
                <a:lnTo>
                  <a:pt x="4438312" y="4221147"/>
                </a:lnTo>
                <a:lnTo>
                  <a:pt x="0" y="4221147"/>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923925" y="853770"/>
            <a:ext cx="16440150" cy="1192634"/>
          </a:xfrm>
          <a:prstGeom prst="rect">
            <a:avLst/>
          </a:prstGeom>
        </p:spPr>
        <p:txBody>
          <a:bodyPr lIns="0" tIns="0" rIns="0" bIns="0" rtlCol="0" anchor="t">
            <a:spAutoFit/>
          </a:bodyPr>
          <a:lstStyle/>
          <a:p>
            <a:pPr algn="ctr">
              <a:lnSpc>
                <a:spcPts val="9299"/>
              </a:lnSpc>
            </a:pPr>
            <a:r>
              <a:rPr lang="en-US" sz="8000">
                <a:solidFill>
                  <a:srgbClr val="FFFFFF"/>
                </a:solidFill>
                <a:latin typeface="Bobby Jones"/>
                <a:ea typeface="Bobby Jones"/>
                <a:cs typeface="Bobby Jones"/>
                <a:sym typeface="Bobby Jones"/>
              </a:rPr>
              <a:t>JOSÉ RODRIGUEZ, DOCKS WORKER</a:t>
            </a:r>
          </a:p>
        </p:txBody>
      </p:sp>
      <p:pic>
        <p:nvPicPr>
          <p:cNvPr id="7" name="Picture 6" descr="A blue and yellow logo&#10;&#10;Description automatically generated">
            <a:extLst>
              <a:ext uri="{FF2B5EF4-FFF2-40B4-BE49-F238E27FC236}">
                <a16:creationId xmlns:a16="http://schemas.microsoft.com/office/drawing/2014/main" id="{E4B0EBE9-1BBB-8608-CECA-A12B8476EFBF}"/>
              </a:ext>
            </a:extLst>
          </p:cNvPr>
          <p:cNvPicPr>
            <a:picLocks noChangeAspect="1"/>
          </p:cNvPicPr>
          <p:nvPr/>
        </p:nvPicPr>
        <p:blipFill>
          <a:blip r:embed="rId3"/>
          <a:stretch>
            <a:fillRect/>
          </a:stretch>
        </p:blipFill>
        <p:spPr>
          <a:xfrm>
            <a:off x="-652" y="326"/>
            <a:ext cx="1085821" cy="1027369"/>
          </a:xfrm>
          <a:prstGeom prst="rect">
            <a:avLst/>
          </a:prstGeom>
        </p:spPr>
      </p:pic>
      <p:pic>
        <p:nvPicPr>
          <p:cNvPr id="6" name="Graphic 5" descr="Pin with solid fill">
            <a:extLst>
              <a:ext uri="{FF2B5EF4-FFF2-40B4-BE49-F238E27FC236}">
                <a16:creationId xmlns:a16="http://schemas.microsoft.com/office/drawing/2014/main" id="{8173F944-3CAE-0ADB-6D4D-9F7779C775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7207345" y="114300"/>
            <a:ext cx="914400" cy="914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TextBox 3"/>
          <p:cNvSpPr txBox="1"/>
          <p:nvPr/>
        </p:nvSpPr>
        <p:spPr>
          <a:xfrm>
            <a:off x="1301206" y="2295934"/>
            <a:ext cx="14107317" cy="7361118"/>
          </a:xfrm>
          <a:prstGeom prst="rect">
            <a:avLst/>
          </a:prstGeom>
        </p:spPr>
        <p:txBody>
          <a:bodyPr lIns="0" tIns="0" rIns="0" bIns="0" rtlCol="0" anchor="t">
            <a:spAutoFit/>
          </a:bodyPr>
          <a:lstStyle/>
          <a:p>
            <a:pPr algn="l">
              <a:lnSpc>
                <a:spcPts val="3359"/>
              </a:lnSpc>
            </a:pPr>
            <a:r>
              <a:rPr lang="en-US" sz="2350">
                <a:solidFill>
                  <a:srgbClr val="FFFFFF"/>
                </a:solidFill>
                <a:latin typeface="Jua"/>
                <a:ea typeface="Jua"/>
                <a:cs typeface="Jua"/>
                <a:sym typeface="Jua"/>
              </a:rPr>
              <a:t>Demographics:</a:t>
            </a:r>
          </a:p>
          <a:p>
            <a:pPr marL="517525" lvl="1" indent="-258445" algn="l">
              <a:lnSpc>
                <a:spcPts val="3359"/>
              </a:lnSpc>
              <a:buFont typeface="Arial"/>
              <a:buChar char="•"/>
            </a:pPr>
            <a:r>
              <a:rPr lang="en-US" sz="2350">
                <a:solidFill>
                  <a:srgbClr val="FFFFFF"/>
                </a:solidFill>
                <a:latin typeface="Jua"/>
                <a:ea typeface="Jua"/>
                <a:cs typeface="Jua"/>
                <a:sym typeface="Jua"/>
              </a:rPr>
              <a:t>Age: 27</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Gender: Female</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Location: Edinburgh, UK</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Education: LLM in International Law</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Experience: 4+ years</a:t>
            </a:r>
            <a:endParaRPr lang="en-US" sz="2350">
              <a:solidFill>
                <a:srgbClr val="FFFFFF"/>
              </a:solidFill>
              <a:latin typeface="Jua"/>
              <a:ea typeface="Jua"/>
              <a:cs typeface="Jua"/>
            </a:endParaRPr>
          </a:p>
          <a:p>
            <a:pPr algn="l">
              <a:lnSpc>
                <a:spcPts val="3359"/>
              </a:lnSpc>
            </a:pPr>
            <a:r>
              <a:rPr lang="en-US" sz="2350">
                <a:solidFill>
                  <a:srgbClr val="FFFFFF"/>
                </a:solidFill>
                <a:latin typeface="Jua"/>
                <a:ea typeface="Jua"/>
                <a:cs typeface="Jua"/>
                <a:sym typeface="Jua"/>
              </a:rPr>
              <a:t>Skills and Qualifications:</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Skilled in conducting in-depth research regarding international legal issues</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Proficient in explaining legal concepts and mediating in legal cases</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Professional, showcasing confidence and problem solving skills.</a:t>
            </a:r>
            <a:endParaRPr lang="en-US" sz="2350">
              <a:solidFill>
                <a:srgbClr val="FFFFFF"/>
              </a:solidFill>
              <a:latin typeface="Jua"/>
              <a:ea typeface="Jua"/>
              <a:cs typeface="Jua"/>
            </a:endParaRPr>
          </a:p>
          <a:p>
            <a:pPr algn="l">
              <a:lnSpc>
                <a:spcPts val="3359"/>
              </a:lnSpc>
            </a:pPr>
            <a:r>
              <a:rPr lang="en-US" sz="2350">
                <a:solidFill>
                  <a:srgbClr val="FFFFFF"/>
                </a:solidFill>
                <a:latin typeface="Jua"/>
                <a:ea typeface="Jua"/>
                <a:cs typeface="Jua"/>
                <a:sym typeface="Jua"/>
              </a:rPr>
              <a:t>Goals and Needs:</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Anjali’s job is to provide legal advice to multinational corporations who need to comply with different regulations for both their U.K and Swedish subsidiaries. To not disclose business information and legal strategies to a 3rd party, Anjali would like an application which can transcribe and translate discussion during meetings without breaching confidentiality or having to create further confidentiality agreements with translators.</a:t>
            </a:r>
            <a:endParaRPr lang="en-US" sz="2350">
              <a:solidFill>
                <a:srgbClr val="FFFFFF"/>
              </a:solidFill>
              <a:latin typeface="Jua"/>
              <a:ea typeface="Jua"/>
              <a:cs typeface="Jua"/>
            </a:endParaRPr>
          </a:p>
        </p:txBody>
      </p:sp>
      <p:sp>
        <p:nvSpPr>
          <p:cNvPr id="4" name="Freeform 4"/>
          <p:cNvSpPr/>
          <p:nvPr/>
        </p:nvSpPr>
        <p:spPr>
          <a:xfrm>
            <a:off x="13639800" y="2095500"/>
            <a:ext cx="4261394" cy="4038600"/>
          </a:xfrm>
          <a:custGeom>
            <a:avLst/>
            <a:gdLst/>
            <a:ahLst/>
            <a:cxnLst/>
            <a:rect l="l" t="t" r="r" b="b"/>
            <a:pathLst>
              <a:path w="4428533" h="4400854">
                <a:moveTo>
                  <a:pt x="0" y="0"/>
                </a:moveTo>
                <a:lnTo>
                  <a:pt x="4428533" y="0"/>
                </a:lnTo>
                <a:lnTo>
                  <a:pt x="4428533" y="4400855"/>
                </a:lnTo>
                <a:lnTo>
                  <a:pt x="0" y="4400855"/>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923925" y="853770"/>
            <a:ext cx="16440150" cy="1192634"/>
          </a:xfrm>
          <a:prstGeom prst="rect">
            <a:avLst/>
          </a:prstGeom>
        </p:spPr>
        <p:txBody>
          <a:bodyPr lIns="0" tIns="0" rIns="0" bIns="0" rtlCol="0" anchor="t">
            <a:spAutoFit/>
          </a:bodyPr>
          <a:lstStyle/>
          <a:p>
            <a:pPr algn="ctr">
              <a:lnSpc>
                <a:spcPts val="9299"/>
              </a:lnSpc>
            </a:pPr>
            <a:r>
              <a:rPr lang="en-US" sz="8000">
                <a:solidFill>
                  <a:srgbClr val="FFFFFF"/>
                </a:solidFill>
                <a:latin typeface="Bobby Jones"/>
                <a:ea typeface="Bobby Jones"/>
                <a:cs typeface="Bobby Jones"/>
                <a:sym typeface="Bobby Jones"/>
              </a:rPr>
              <a:t>ANJALI CHITRE, LAWYER</a:t>
            </a:r>
          </a:p>
        </p:txBody>
      </p:sp>
      <p:pic>
        <p:nvPicPr>
          <p:cNvPr id="7" name="Picture 6" descr="A blue and yellow logo&#10;&#10;Description automatically generated">
            <a:extLst>
              <a:ext uri="{FF2B5EF4-FFF2-40B4-BE49-F238E27FC236}">
                <a16:creationId xmlns:a16="http://schemas.microsoft.com/office/drawing/2014/main" id="{91AC079F-BC96-D551-B520-E02423CA4530}"/>
              </a:ext>
            </a:extLst>
          </p:cNvPr>
          <p:cNvPicPr>
            <a:picLocks noChangeAspect="1"/>
          </p:cNvPicPr>
          <p:nvPr/>
        </p:nvPicPr>
        <p:blipFill>
          <a:blip r:embed="rId3"/>
          <a:stretch>
            <a:fillRect/>
          </a:stretch>
        </p:blipFill>
        <p:spPr>
          <a:xfrm>
            <a:off x="-652" y="326"/>
            <a:ext cx="1085821" cy="1027369"/>
          </a:xfrm>
          <a:prstGeom prst="rect">
            <a:avLst/>
          </a:prstGeom>
        </p:spPr>
      </p:pic>
      <p:pic>
        <p:nvPicPr>
          <p:cNvPr id="8" name="Graphic 7" descr="Pin with solid fill">
            <a:extLst>
              <a:ext uri="{FF2B5EF4-FFF2-40B4-BE49-F238E27FC236}">
                <a16:creationId xmlns:a16="http://schemas.microsoft.com/office/drawing/2014/main" id="{9CF4DBF7-6739-EDD7-605B-4DBA443115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7207345" y="114300"/>
            <a:ext cx="914400" cy="914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TextBox 3"/>
          <p:cNvSpPr txBox="1"/>
          <p:nvPr/>
        </p:nvSpPr>
        <p:spPr>
          <a:xfrm>
            <a:off x="1301206" y="2295934"/>
            <a:ext cx="14107317" cy="6749416"/>
          </a:xfrm>
          <a:prstGeom prst="rect">
            <a:avLst/>
          </a:prstGeom>
        </p:spPr>
        <p:txBody>
          <a:bodyPr lIns="0" tIns="0" rIns="0" bIns="0" rtlCol="0" anchor="t">
            <a:spAutoFit/>
          </a:bodyPr>
          <a:lstStyle/>
          <a:p>
            <a:pPr algn="l">
              <a:lnSpc>
                <a:spcPts val="3359"/>
              </a:lnSpc>
            </a:pPr>
            <a:r>
              <a:rPr lang="en-US" sz="2399">
                <a:solidFill>
                  <a:srgbClr val="FFFFFF"/>
                </a:solidFill>
                <a:latin typeface="Jua"/>
                <a:ea typeface="Jua"/>
                <a:cs typeface="Jua"/>
                <a:sym typeface="Jua"/>
              </a:rPr>
              <a:t>Demographics:</a:t>
            </a:r>
          </a:p>
          <a:p>
            <a:pPr marL="518154" lvl="1" indent="-259077" algn="l">
              <a:lnSpc>
                <a:spcPts val="3359"/>
              </a:lnSpc>
              <a:buFont typeface="Arial"/>
              <a:buChar char="•"/>
            </a:pPr>
            <a:r>
              <a:rPr lang="en-US" sz="2399">
                <a:solidFill>
                  <a:srgbClr val="FFFFFF"/>
                </a:solidFill>
                <a:latin typeface="Jua"/>
                <a:ea typeface="Jua"/>
                <a:cs typeface="Jua"/>
                <a:sym typeface="Jua"/>
              </a:rPr>
              <a:t>Age: 27</a:t>
            </a:r>
          </a:p>
          <a:p>
            <a:pPr marL="518154" lvl="1" indent="-259077" algn="l">
              <a:lnSpc>
                <a:spcPts val="3359"/>
              </a:lnSpc>
              <a:buFont typeface="Arial"/>
              <a:buChar char="•"/>
            </a:pPr>
            <a:r>
              <a:rPr lang="en-US" sz="2399">
                <a:solidFill>
                  <a:srgbClr val="FFFFFF"/>
                </a:solidFill>
                <a:latin typeface="Jua"/>
                <a:ea typeface="Jua"/>
                <a:cs typeface="Jua"/>
                <a:sym typeface="Jua"/>
              </a:rPr>
              <a:t>Gender: Female</a:t>
            </a:r>
          </a:p>
          <a:p>
            <a:pPr marL="518154" lvl="1" indent="-259077" algn="l">
              <a:lnSpc>
                <a:spcPts val="3359"/>
              </a:lnSpc>
              <a:buFont typeface="Arial"/>
              <a:buChar char="•"/>
            </a:pPr>
            <a:r>
              <a:rPr lang="en-US" sz="2399">
                <a:solidFill>
                  <a:srgbClr val="FFFFFF"/>
                </a:solidFill>
                <a:latin typeface="Jua"/>
                <a:ea typeface="Jua"/>
                <a:cs typeface="Jua"/>
                <a:sym typeface="Jua"/>
              </a:rPr>
              <a:t>Location: Toronto, CA</a:t>
            </a:r>
          </a:p>
          <a:p>
            <a:pPr marL="518154" lvl="1" indent="-259077" algn="l">
              <a:lnSpc>
                <a:spcPts val="3359"/>
              </a:lnSpc>
              <a:buFont typeface="Arial"/>
              <a:buChar char="•"/>
            </a:pPr>
            <a:r>
              <a:rPr lang="en-US" sz="2399">
                <a:solidFill>
                  <a:srgbClr val="FFFFFF"/>
                </a:solidFill>
                <a:latin typeface="Jua"/>
                <a:ea typeface="Jua"/>
                <a:cs typeface="Jua"/>
                <a:sym typeface="Jua"/>
              </a:rPr>
              <a:t>Education: Bachelors of Business Administration (BBA)</a:t>
            </a:r>
          </a:p>
          <a:p>
            <a:pPr marL="518154" lvl="1" indent="-259077" algn="l">
              <a:lnSpc>
                <a:spcPts val="3359"/>
              </a:lnSpc>
              <a:buFont typeface="Arial"/>
              <a:buChar char="•"/>
            </a:pPr>
            <a:r>
              <a:rPr lang="en-US" sz="2399">
                <a:solidFill>
                  <a:srgbClr val="FFFFFF"/>
                </a:solidFill>
                <a:latin typeface="Jua"/>
                <a:ea typeface="Jua"/>
                <a:cs typeface="Jua"/>
                <a:sym typeface="Jua"/>
              </a:rPr>
              <a:t>Experience: 1 years</a:t>
            </a:r>
          </a:p>
          <a:p>
            <a:pPr algn="l">
              <a:lnSpc>
                <a:spcPts val="3359"/>
              </a:lnSpc>
            </a:pPr>
            <a:r>
              <a:rPr lang="en-US" sz="2399">
                <a:solidFill>
                  <a:srgbClr val="FFFFFF"/>
                </a:solidFill>
                <a:latin typeface="Jua"/>
                <a:ea typeface="Jua"/>
                <a:cs typeface="Jua"/>
                <a:sym typeface="Jua"/>
              </a:rPr>
              <a:t>Skills and Qualifications:</a:t>
            </a:r>
          </a:p>
          <a:p>
            <a:pPr marL="518154" lvl="1" indent="-259077" algn="l">
              <a:lnSpc>
                <a:spcPts val="3359"/>
              </a:lnSpc>
              <a:buFont typeface="Arial"/>
              <a:buChar char="•"/>
            </a:pPr>
            <a:r>
              <a:rPr lang="en-US" sz="2399">
                <a:solidFill>
                  <a:srgbClr val="FFFFFF"/>
                </a:solidFill>
                <a:latin typeface="Jua"/>
                <a:ea typeface="Jua"/>
                <a:cs typeface="Jua"/>
                <a:sym typeface="Jua"/>
              </a:rPr>
              <a:t>Proficient in Excel, Microsoft Office, Outlook, Google Workspace</a:t>
            </a:r>
          </a:p>
          <a:p>
            <a:pPr marL="518154" lvl="1" indent="-259077" algn="l">
              <a:lnSpc>
                <a:spcPts val="3359"/>
              </a:lnSpc>
              <a:buFont typeface="Arial"/>
              <a:buChar char="•"/>
            </a:pPr>
            <a:r>
              <a:rPr lang="en-US" sz="2399">
                <a:solidFill>
                  <a:srgbClr val="FFFFFF"/>
                </a:solidFill>
                <a:latin typeface="Jua"/>
                <a:ea typeface="Jua"/>
                <a:cs typeface="Jua"/>
                <a:sym typeface="Jua"/>
              </a:rPr>
              <a:t>Certified Administrative Professional (CAP)</a:t>
            </a:r>
          </a:p>
          <a:p>
            <a:pPr marL="518154" lvl="1" indent="-259077" algn="l">
              <a:lnSpc>
                <a:spcPts val="3359"/>
              </a:lnSpc>
              <a:buFont typeface="Arial"/>
              <a:buChar char="•"/>
            </a:pPr>
            <a:r>
              <a:rPr lang="en-US" sz="2399">
                <a:solidFill>
                  <a:srgbClr val="FFFFFF"/>
                </a:solidFill>
                <a:latin typeface="Jua"/>
                <a:ea typeface="Jua"/>
                <a:cs typeface="Jua"/>
                <a:sym typeface="Jua"/>
              </a:rPr>
              <a:t>Excellent organizational, administrative, and interpersonal skills</a:t>
            </a:r>
          </a:p>
          <a:p>
            <a:pPr algn="l">
              <a:lnSpc>
                <a:spcPts val="3359"/>
              </a:lnSpc>
            </a:pPr>
            <a:r>
              <a:rPr lang="en-US" sz="2399">
                <a:solidFill>
                  <a:srgbClr val="FFFFFF"/>
                </a:solidFill>
                <a:latin typeface="Jua"/>
                <a:ea typeface="Jua"/>
                <a:cs typeface="Jua"/>
                <a:sym typeface="Jua"/>
              </a:rPr>
              <a:t>Goals and Needs:</a:t>
            </a:r>
          </a:p>
          <a:p>
            <a:pPr marL="518154" lvl="1" indent="-259077" algn="l">
              <a:lnSpc>
                <a:spcPts val="3359"/>
              </a:lnSpc>
              <a:buFont typeface="Arial"/>
              <a:buChar char="•"/>
            </a:pPr>
            <a:r>
              <a:rPr lang="en-US" sz="2399">
                <a:solidFill>
                  <a:srgbClr val="FFFFFF"/>
                </a:solidFill>
                <a:latin typeface="Jua"/>
                <a:ea typeface="Jua"/>
                <a:cs typeface="Jua"/>
                <a:sym typeface="Jua"/>
              </a:rPr>
              <a:t>Nicole is originally from NYC but has relocated to Canada for work. Nicole has to attend daily meetings and transcribe the meetings for her higher-ups. Some of her co-workers switch between French and English in the meetings which frustrates Nicole since her native language is English and she has no experience with French. Nicole is looking for a tool that will help her efficiently transcribe the meetings and also assist with translating the French terms.</a:t>
            </a:r>
          </a:p>
        </p:txBody>
      </p:sp>
      <p:sp>
        <p:nvSpPr>
          <p:cNvPr id="4" name="Freeform 4"/>
          <p:cNvSpPr/>
          <p:nvPr/>
        </p:nvSpPr>
        <p:spPr>
          <a:xfrm>
            <a:off x="13265502" y="1956522"/>
            <a:ext cx="4627130" cy="4908509"/>
          </a:xfrm>
          <a:custGeom>
            <a:avLst/>
            <a:gdLst/>
            <a:ahLst/>
            <a:cxnLst/>
            <a:rect l="l" t="t" r="r" b="b"/>
            <a:pathLst>
              <a:path w="4627130" h="4908509">
                <a:moveTo>
                  <a:pt x="0" y="0"/>
                </a:moveTo>
                <a:lnTo>
                  <a:pt x="4627130" y="0"/>
                </a:lnTo>
                <a:lnTo>
                  <a:pt x="4627130" y="4908509"/>
                </a:lnTo>
                <a:lnTo>
                  <a:pt x="0" y="4908509"/>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096453" y="939495"/>
            <a:ext cx="16440150" cy="797361"/>
          </a:xfrm>
          <a:prstGeom prst="rect">
            <a:avLst/>
          </a:prstGeom>
        </p:spPr>
        <p:txBody>
          <a:bodyPr lIns="0" tIns="0" rIns="0" bIns="0" rtlCol="0" anchor="t">
            <a:spAutoFit/>
          </a:bodyPr>
          <a:lstStyle/>
          <a:p>
            <a:pPr algn="ctr">
              <a:lnSpc>
                <a:spcPts val="5865"/>
              </a:lnSpc>
            </a:pPr>
            <a:r>
              <a:rPr lang="en-US" sz="5807">
                <a:solidFill>
                  <a:srgbClr val="FFFFFF"/>
                </a:solidFill>
                <a:latin typeface="Bobby Jones"/>
                <a:ea typeface="Bobby Jones"/>
                <a:cs typeface="Bobby Jones"/>
                <a:sym typeface="Bobby Jones"/>
              </a:rPr>
              <a:t>NICOLE SCHULER, EXECUTIVE ADMINISTRATIVE ASSISTANT</a:t>
            </a:r>
          </a:p>
        </p:txBody>
      </p:sp>
      <p:pic>
        <p:nvPicPr>
          <p:cNvPr id="7" name="Picture 6" descr="A blue and yellow logo&#10;&#10;Description automatically generated">
            <a:extLst>
              <a:ext uri="{FF2B5EF4-FFF2-40B4-BE49-F238E27FC236}">
                <a16:creationId xmlns:a16="http://schemas.microsoft.com/office/drawing/2014/main" id="{3B1041F6-CDFF-B2EC-6DFB-259DC89574F1}"/>
              </a:ext>
            </a:extLst>
          </p:cNvPr>
          <p:cNvPicPr>
            <a:picLocks noChangeAspect="1"/>
          </p:cNvPicPr>
          <p:nvPr/>
        </p:nvPicPr>
        <p:blipFill>
          <a:blip r:embed="rId3"/>
          <a:stretch>
            <a:fillRect/>
          </a:stretch>
        </p:blipFill>
        <p:spPr>
          <a:xfrm>
            <a:off x="-652" y="326"/>
            <a:ext cx="1085821" cy="1027369"/>
          </a:xfrm>
          <a:prstGeom prst="rect">
            <a:avLst/>
          </a:prstGeom>
        </p:spPr>
      </p:pic>
      <p:pic>
        <p:nvPicPr>
          <p:cNvPr id="8" name="Graphic 7" descr="Pin with solid fill">
            <a:extLst>
              <a:ext uri="{FF2B5EF4-FFF2-40B4-BE49-F238E27FC236}">
                <a16:creationId xmlns:a16="http://schemas.microsoft.com/office/drawing/2014/main" id="{D68B1D5F-E3EA-718B-0757-C3A542EE91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7444571" y="6470"/>
            <a:ext cx="914400" cy="914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TextBox 5"/>
          <p:cNvSpPr txBox="1"/>
          <p:nvPr/>
        </p:nvSpPr>
        <p:spPr>
          <a:xfrm>
            <a:off x="2459260" y="1027418"/>
            <a:ext cx="13377497" cy="787780"/>
          </a:xfrm>
          <a:prstGeom prst="rect">
            <a:avLst/>
          </a:prstGeom>
        </p:spPr>
        <p:txBody>
          <a:bodyPr wrap="square" lIns="0" tIns="0" rIns="0" bIns="0" rtlCol="0" anchor="t">
            <a:spAutoFit/>
          </a:bodyPr>
          <a:lstStyle/>
          <a:p>
            <a:pPr algn="ctr">
              <a:lnSpc>
                <a:spcPts val="5865"/>
              </a:lnSpc>
            </a:pPr>
            <a:r>
              <a:rPr lang="en-US" sz="5800">
                <a:solidFill>
                  <a:srgbClr val="FFFFFF"/>
                </a:solidFill>
                <a:latin typeface="Bobby Jones"/>
                <a:sym typeface="Bobby Jones"/>
              </a:rPr>
              <a:t>MVP Design</a:t>
            </a:r>
            <a:endParaRPr lang="en-US"/>
          </a:p>
        </p:txBody>
      </p:sp>
      <p:pic>
        <p:nvPicPr>
          <p:cNvPr id="7" name="Picture 6" descr="A blue and yellow logo&#10;&#10;Description automatically generated">
            <a:extLst>
              <a:ext uri="{FF2B5EF4-FFF2-40B4-BE49-F238E27FC236}">
                <a16:creationId xmlns:a16="http://schemas.microsoft.com/office/drawing/2014/main" id="{3B1041F6-CDFF-B2EC-6DFB-259DC89574F1}"/>
              </a:ext>
            </a:extLst>
          </p:cNvPr>
          <p:cNvPicPr>
            <a:picLocks noChangeAspect="1"/>
          </p:cNvPicPr>
          <p:nvPr/>
        </p:nvPicPr>
        <p:blipFill>
          <a:blip r:embed="rId2"/>
          <a:stretch>
            <a:fillRect/>
          </a:stretch>
        </p:blipFill>
        <p:spPr>
          <a:xfrm>
            <a:off x="-652" y="326"/>
            <a:ext cx="1085821" cy="1027369"/>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A0C1BD57-B34D-03CF-D761-7684600771F0}"/>
              </a:ext>
            </a:extLst>
          </p:cNvPr>
          <p:cNvPicPr>
            <a:picLocks noChangeAspect="1"/>
          </p:cNvPicPr>
          <p:nvPr/>
        </p:nvPicPr>
        <p:blipFill>
          <a:blip r:embed="rId3"/>
          <a:srcRect t="2761" r="20732" b="307"/>
          <a:stretch/>
        </p:blipFill>
        <p:spPr>
          <a:xfrm>
            <a:off x="890215" y="2952935"/>
            <a:ext cx="7707881" cy="467840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D179A560-2D83-3D0A-DDB6-5626EB2CC4C3}"/>
              </a:ext>
            </a:extLst>
          </p:cNvPr>
          <p:cNvPicPr>
            <a:picLocks noChangeAspect="1"/>
          </p:cNvPicPr>
          <p:nvPr/>
        </p:nvPicPr>
        <p:blipFill>
          <a:blip r:embed="rId4"/>
          <a:stretch>
            <a:fillRect/>
          </a:stretch>
        </p:blipFill>
        <p:spPr>
          <a:xfrm>
            <a:off x="9304872" y="2948481"/>
            <a:ext cx="8037987" cy="4686920"/>
          </a:xfrm>
          <a:prstGeom prst="rect">
            <a:avLst/>
          </a:prstGeom>
        </p:spPr>
      </p:pic>
    </p:spTree>
    <p:extLst>
      <p:ext uri="{BB962C8B-B14F-4D97-AF65-F5344CB8AC3E}">
        <p14:creationId xmlns:p14="http://schemas.microsoft.com/office/powerpoint/2010/main" val="3379754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pic>
        <p:nvPicPr>
          <p:cNvPr id="24" name="Picture 23" descr="A cartoon of a dog holding a toy&#10;&#10;Description automatically generated">
            <a:extLst>
              <a:ext uri="{FF2B5EF4-FFF2-40B4-BE49-F238E27FC236}">
                <a16:creationId xmlns:a16="http://schemas.microsoft.com/office/drawing/2014/main" id="{AE2D091C-495B-CCCC-43C1-A95861A15811}"/>
              </a:ext>
            </a:extLst>
          </p:cNvPr>
          <p:cNvPicPr>
            <a:picLocks noChangeAspect="1"/>
          </p:cNvPicPr>
          <p:nvPr/>
        </p:nvPicPr>
        <p:blipFill>
          <a:blip r:embed="rId2" cstate="print">
            <a:extLst>
              <a:ext uri="{28A0092B-C50C-407E-A947-70E740481C1C}">
                <a14:useLocalDpi xmlns:a14="http://schemas.microsoft.com/office/drawing/2010/main" val="0"/>
              </a:ext>
            </a:extLst>
          </a:blip>
          <a:srcRect l="60417" b="17901"/>
          <a:stretch/>
        </p:blipFill>
        <p:spPr>
          <a:xfrm>
            <a:off x="16400971" y="7125"/>
            <a:ext cx="1700124" cy="1872100"/>
          </a:xfrm>
          <a:prstGeom prst="rect">
            <a:avLst/>
          </a:prstGeom>
        </p:spPr>
      </p:pic>
      <p:sp>
        <p:nvSpPr>
          <p:cNvPr id="6" name="Freeform 6"/>
          <p:cNvSpPr/>
          <p:nvPr/>
        </p:nvSpPr>
        <p:spPr>
          <a:xfrm>
            <a:off x="-339025" y="6875259"/>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4445494" y="208524"/>
            <a:ext cx="9388556" cy="1649298"/>
          </a:xfrm>
          <a:prstGeom prst="rect">
            <a:avLst/>
          </a:prstGeom>
        </p:spPr>
        <p:txBody>
          <a:bodyPr lIns="0" tIns="0" rIns="0" bIns="0" rtlCol="0" anchor="ctr">
            <a:spAutoFit/>
          </a:bodyPr>
          <a:lstStyle/>
          <a:p>
            <a:pPr algn="ctr">
              <a:lnSpc>
                <a:spcPts val="14709"/>
              </a:lnSpc>
            </a:pPr>
            <a:r>
              <a:rPr lang="en-US" sz="8000">
                <a:solidFill>
                  <a:srgbClr val="FFFFFF"/>
                </a:solidFill>
                <a:latin typeface="Bobby Jones"/>
                <a:ea typeface="Bobby Jones"/>
                <a:cs typeface="Bobby Jones"/>
                <a:sym typeface="Bobby Jones"/>
              </a:rPr>
              <a:t>AGENDA</a:t>
            </a:r>
            <a:endParaRPr lang="en-US" sz="8000">
              <a:solidFill>
                <a:srgbClr val="FFFFFF"/>
              </a:solidFill>
              <a:latin typeface="Bobby Jones"/>
              <a:ea typeface="Bobby Jones"/>
              <a:cs typeface="Bobby Jones"/>
            </a:endParaRPr>
          </a:p>
        </p:txBody>
      </p:sp>
      <p:pic>
        <p:nvPicPr>
          <p:cNvPr id="29" name="Picture 28" descr="A blue and yellow logo&#10;&#10;Description automatically generated">
            <a:extLst>
              <a:ext uri="{FF2B5EF4-FFF2-40B4-BE49-F238E27FC236}">
                <a16:creationId xmlns:a16="http://schemas.microsoft.com/office/drawing/2014/main" id="{7894DB0D-339A-A3A5-70A8-90BFE4030D36}"/>
              </a:ext>
            </a:extLst>
          </p:cNvPr>
          <p:cNvPicPr>
            <a:picLocks noChangeAspect="1"/>
          </p:cNvPicPr>
          <p:nvPr/>
        </p:nvPicPr>
        <p:blipFill>
          <a:blip r:embed="rId5"/>
          <a:stretch>
            <a:fillRect/>
          </a:stretch>
        </p:blipFill>
        <p:spPr>
          <a:xfrm>
            <a:off x="-652" y="326"/>
            <a:ext cx="1085821" cy="1027369"/>
          </a:xfrm>
          <a:prstGeom prst="rect">
            <a:avLst/>
          </a:prstGeom>
        </p:spPr>
      </p:pic>
      <p:graphicFrame>
        <p:nvGraphicFramePr>
          <p:cNvPr id="31" name="Table 30">
            <a:extLst>
              <a:ext uri="{FF2B5EF4-FFF2-40B4-BE49-F238E27FC236}">
                <a16:creationId xmlns:a16="http://schemas.microsoft.com/office/drawing/2014/main" id="{615ED0A1-AEAD-A6E3-C069-246B3917906A}"/>
              </a:ext>
            </a:extLst>
          </p:cNvPr>
          <p:cNvGraphicFramePr>
            <a:graphicFrameLocks noGrp="1"/>
          </p:cNvGraphicFramePr>
          <p:nvPr>
            <p:extLst>
              <p:ext uri="{D42A27DB-BD31-4B8C-83A1-F6EECF244321}">
                <p14:modId xmlns:p14="http://schemas.microsoft.com/office/powerpoint/2010/main" val="2919068803"/>
              </p:ext>
            </p:extLst>
          </p:nvPr>
        </p:nvGraphicFramePr>
        <p:xfrm>
          <a:off x="1078301" y="2264433"/>
          <a:ext cx="16155145" cy="5845741"/>
        </p:xfrm>
        <a:graphic>
          <a:graphicData uri="http://schemas.openxmlformats.org/drawingml/2006/table">
            <a:tbl>
              <a:tblPr firstRow="1" bandRow="1">
                <a:tableStyleId>{D27102A9-8310-4765-A935-A1911B00CA55}</a:tableStyleId>
              </a:tblPr>
              <a:tblGrid>
                <a:gridCol w="3231029">
                  <a:extLst>
                    <a:ext uri="{9D8B030D-6E8A-4147-A177-3AD203B41FA5}">
                      <a16:colId xmlns:a16="http://schemas.microsoft.com/office/drawing/2014/main" val="1999892799"/>
                    </a:ext>
                  </a:extLst>
                </a:gridCol>
                <a:gridCol w="3231029">
                  <a:extLst>
                    <a:ext uri="{9D8B030D-6E8A-4147-A177-3AD203B41FA5}">
                      <a16:colId xmlns:a16="http://schemas.microsoft.com/office/drawing/2014/main" val="1804183296"/>
                    </a:ext>
                  </a:extLst>
                </a:gridCol>
                <a:gridCol w="3231029">
                  <a:extLst>
                    <a:ext uri="{9D8B030D-6E8A-4147-A177-3AD203B41FA5}">
                      <a16:colId xmlns:a16="http://schemas.microsoft.com/office/drawing/2014/main" val="2403663982"/>
                    </a:ext>
                  </a:extLst>
                </a:gridCol>
                <a:gridCol w="3231029">
                  <a:extLst>
                    <a:ext uri="{9D8B030D-6E8A-4147-A177-3AD203B41FA5}">
                      <a16:colId xmlns:a16="http://schemas.microsoft.com/office/drawing/2014/main" val="3273607382"/>
                    </a:ext>
                  </a:extLst>
                </a:gridCol>
                <a:gridCol w="3231029">
                  <a:extLst>
                    <a:ext uri="{9D8B030D-6E8A-4147-A177-3AD203B41FA5}">
                      <a16:colId xmlns:a16="http://schemas.microsoft.com/office/drawing/2014/main" val="3734263863"/>
                    </a:ext>
                  </a:extLst>
                </a:gridCol>
              </a:tblGrid>
              <a:tr h="1230681">
                <a:tc>
                  <a:txBody>
                    <a:bodyPr/>
                    <a:lstStyle/>
                    <a:p>
                      <a:pPr lvl="0" algn="l">
                        <a:buNone/>
                      </a:pPr>
                      <a:r>
                        <a:rPr lang="en-US" sz="3200">
                          <a:solidFill>
                            <a:schemeClr val="bg1"/>
                          </a:solidFill>
                          <a:latin typeface="Calibri"/>
                        </a:rPr>
                        <a:t>1- Sprint 0 Recap</a:t>
                      </a:r>
                    </a:p>
                  </a:txBody>
                  <a:tcPr/>
                </a:tc>
                <a:tc>
                  <a:txBody>
                    <a:bodyPr/>
                    <a:lstStyle/>
                    <a:p>
                      <a:pPr lvl="0" algn="l">
                        <a:buNone/>
                      </a:pPr>
                      <a:r>
                        <a:rPr lang="en-US" sz="3200" u="none" strike="noStrike" noProof="0">
                          <a:solidFill>
                            <a:schemeClr val="bg1"/>
                          </a:solidFill>
                          <a:latin typeface="Calibri"/>
                        </a:rPr>
                        <a:t>2- Project </a:t>
                      </a:r>
                      <a:endParaRPr lang="en-US" sz="3200">
                        <a:solidFill>
                          <a:schemeClr val="bg1"/>
                        </a:solidFill>
                        <a:latin typeface="Calibri"/>
                      </a:endParaRPr>
                    </a:p>
                    <a:p>
                      <a:pPr lvl="0" algn="l">
                        <a:buNone/>
                      </a:pPr>
                      <a:r>
                        <a:rPr lang="en-US" sz="3200" u="none" strike="noStrike" noProof="0">
                          <a:solidFill>
                            <a:schemeClr val="bg1"/>
                          </a:solidFill>
                          <a:latin typeface="Calibri"/>
                        </a:rPr>
                        <a:t>Overview</a:t>
                      </a:r>
                      <a:endParaRPr lang="en-US" sz="3200">
                        <a:solidFill>
                          <a:schemeClr val="bg1"/>
                        </a:solidFill>
                        <a:latin typeface="Calibri"/>
                      </a:endParaRPr>
                    </a:p>
                  </a:txBody>
                  <a:tcPr/>
                </a:tc>
                <a:tc>
                  <a:txBody>
                    <a:bodyPr/>
                    <a:lstStyle/>
                    <a:p>
                      <a:pPr lvl="0" algn="l">
                        <a:buNone/>
                      </a:pPr>
                      <a:r>
                        <a:rPr lang="en-US" sz="3200" u="none" strike="noStrike" noProof="0">
                          <a:solidFill>
                            <a:schemeClr val="bg1"/>
                          </a:solidFill>
                          <a:latin typeface="Calibri"/>
                        </a:rPr>
                        <a:t>3- Backlogs</a:t>
                      </a:r>
                    </a:p>
                  </a:txBody>
                  <a:tcPr/>
                </a:tc>
                <a:tc>
                  <a:txBody>
                    <a:bodyPr/>
                    <a:lstStyle/>
                    <a:p>
                      <a:pPr lvl="0" algn="l">
                        <a:buNone/>
                      </a:pPr>
                      <a:r>
                        <a:rPr lang="en-US" sz="3200" u="none" strike="noStrike" noProof="0">
                          <a:solidFill>
                            <a:schemeClr val="bg1"/>
                          </a:solidFill>
                          <a:latin typeface="Calibri"/>
                        </a:rPr>
                        <a:t>4- Team Metrics</a:t>
                      </a:r>
                    </a:p>
                  </a:txBody>
                  <a:tcPr/>
                </a:tc>
                <a:tc>
                  <a:txBody>
                    <a:bodyPr/>
                    <a:lstStyle/>
                    <a:p>
                      <a:pPr lvl="0" algn="l">
                        <a:buNone/>
                      </a:pPr>
                      <a:r>
                        <a:rPr lang="en-US" sz="3200" u="none" strike="noStrike" noProof="0">
                          <a:solidFill>
                            <a:schemeClr val="bg1"/>
                          </a:solidFill>
                          <a:latin typeface="Calibri"/>
                        </a:rPr>
                        <a:t>5- Product</a:t>
                      </a:r>
                    </a:p>
                  </a:txBody>
                  <a:tcPr/>
                </a:tc>
                <a:extLst>
                  <a:ext uri="{0D108BD9-81ED-4DB2-BD59-A6C34878D82A}">
                    <a16:rowId xmlns:a16="http://schemas.microsoft.com/office/drawing/2014/main" val="3079028248"/>
                  </a:ext>
                </a:extLst>
              </a:tr>
              <a:tr h="4615060">
                <a:tc>
                  <a:txBody>
                    <a:bodyPr/>
                    <a:lstStyle/>
                    <a:p>
                      <a:pPr marL="285750" indent="-285750">
                        <a:buFont typeface="Wingdings"/>
                        <a:buChar char="§"/>
                      </a:pPr>
                      <a:r>
                        <a:rPr lang="en-US" sz="3200">
                          <a:solidFill>
                            <a:schemeClr val="bg1"/>
                          </a:solidFill>
                          <a:latin typeface="Calibri"/>
                        </a:rPr>
                        <a:t>Team Roles &amp; Responsibilities</a:t>
                      </a:r>
                    </a:p>
                    <a:p>
                      <a:pPr marL="285750" lvl="0" indent="-285750">
                        <a:buFont typeface="Wingdings"/>
                        <a:buChar char="§"/>
                      </a:pPr>
                      <a:r>
                        <a:rPr lang="en-US" sz="3200">
                          <a:solidFill>
                            <a:schemeClr val="bg1"/>
                          </a:solidFill>
                          <a:latin typeface="Calibri"/>
                        </a:rPr>
                        <a:t>Improvements</a:t>
                      </a:r>
                    </a:p>
                    <a:p>
                      <a:pPr marL="285750" lvl="0" indent="-285750">
                        <a:buFont typeface="Wingdings"/>
                        <a:buChar char="§"/>
                      </a:pPr>
                      <a:r>
                        <a:rPr lang="en-US" sz="3200">
                          <a:solidFill>
                            <a:schemeClr val="bg1"/>
                          </a:solidFill>
                          <a:latin typeface="Calibri"/>
                        </a:rPr>
                        <a:t>Project Description</a:t>
                      </a:r>
                    </a:p>
                    <a:p>
                      <a:pPr marL="285750" lvl="0" indent="-285750">
                        <a:buFont typeface="Wingdings"/>
                        <a:buChar char="§"/>
                      </a:pPr>
                      <a:r>
                        <a:rPr lang="en-US" sz="3200">
                          <a:solidFill>
                            <a:schemeClr val="bg1"/>
                          </a:solidFill>
                          <a:latin typeface="Calibri"/>
                        </a:rPr>
                        <a:t>Team Working Agreement</a:t>
                      </a:r>
                    </a:p>
                    <a:p>
                      <a:pPr marL="285750" lvl="0" indent="-285750">
                        <a:buFont typeface="Wingdings"/>
                        <a:buChar char="§"/>
                      </a:pPr>
                      <a:r>
                        <a:rPr lang="en-US" sz="3200">
                          <a:solidFill>
                            <a:schemeClr val="bg1"/>
                          </a:solidFill>
                          <a:latin typeface="Calibri"/>
                        </a:rPr>
                        <a:t>Personas</a:t>
                      </a:r>
                    </a:p>
                  </a:txBody>
                  <a:tcPr/>
                </a:tc>
                <a:tc>
                  <a:txBody>
                    <a:bodyPr/>
                    <a:lstStyle/>
                    <a:p>
                      <a:pPr marL="285750" indent="-285750">
                        <a:buFont typeface="Wingdings"/>
                        <a:buChar char="§"/>
                      </a:pPr>
                      <a:r>
                        <a:rPr lang="en-US" sz="3200">
                          <a:solidFill>
                            <a:schemeClr val="bg1"/>
                          </a:solidFill>
                          <a:latin typeface="Calibri"/>
                        </a:rPr>
                        <a:t>MVP</a:t>
                      </a:r>
                    </a:p>
                    <a:p>
                      <a:pPr marL="285750" lvl="0" indent="-285750">
                        <a:buFont typeface="Wingdings"/>
                        <a:buChar char="§"/>
                      </a:pPr>
                      <a:r>
                        <a:rPr lang="en-US" sz="3200">
                          <a:solidFill>
                            <a:schemeClr val="bg1"/>
                          </a:solidFill>
                          <a:latin typeface="Calibri"/>
                        </a:rPr>
                        <a:t>Languages &amp; Tools</a:t>
                      </a:r>
                    </a:p>
                    <a:p>
                      <a:pPr marL="285750" lvl="0" indent="-285750">
                        <a:buFont typeface="Wingdings"/>
                        <a:buChar char="§"/>
                      </a:pPr>
                      <a:r>
                        <a:rPr lang="en-US" sz="3200">
                          <a:solidFill>
                            <a:schemeClr val="bg1"/>
                          </a:solidFill>
                          <a:latin typeface="Calibri"/>
                        </a:rPr>
                        <a:t>Algorithms</a:t>
                      </a:r>
                    </a:p>
                    <a:p>
                      <a:pPr marL="285750" lvl="0" indent="-285750">
                        <a:buFont typeface="Wingdings"/>
                        <a:buChar char="§"/>
                      </a:pPr>
                      <a:r>
                        <a:rPr lang="en-US" sz="3200">
                          <a:solidFill>
                            <a:schemeClr val="bg1"/>
                          </a:solidFill>
                          <a:latin typeface="Calibri"/>
                        </a:rPr>
                        <a:t>Diagrams</a:t>
                      </a:r>
                    </a:p>
                  </a:txBody>
                  <a:tcPr/>
                </a:tc>
                <a:tc>
                  <a:txBody>
                    <a:bodyPr/>
                    <a:lstStyle/>
                    <a:p>
                      <a:pPr marL="285750" indent="-285750">
                        <a:buFont typeface="Wingdings"/>
                        <a:buChar char="§"/>
                      </a:pPr>
                      <a:r>
                        <a:rPr lang="en-US" sz="3200">
                          <a:solidFill>
                            <a:schemeClr val="bg1"/>
                          </a:solidFill>
                          <a:latin typeface="Calibri"/>
                        </a:rPr>
                        <a:t>User Stories</a:t>
                      </a:r>
                    </a:p>
                    <a:p>
                      <a:pPr marL="285750" lvl="0" indent="-285750">
                        <a:buFont typeface="Wingdings"/>
                        <a:buChar char="§"/>
                      </a:pPr>
                      <a:r>
                        <a:rPr lang="en-US" sz="3200">
                          <a:solidFill>
                            <a:schemeClr val="bg1"/>
                          </a:solidFill>
                          <a:latin typeface="Calibri"/>
                        </a:rPr>
                        <a:t>Acceptance Criteria</a:t>
                      </a:r>
                    </a:p>
                    <a:p>
                      <a:pPr marL="285750" lvl="0" indent="-285750">
                        <a:buFont typeface="Wingdings"/>
                        <a:buChar char="§"/>
                      </a:pPr>
                      <a:r>
                        <a:rPr lang="en-US" sz="3200">
                          <a:solidFill>
                            <a:schemeClr val="bg1"/>
                          </a:solidFill>
                          <a:latin typeface="Calibri"/>
                        </a:rPr>
                        <a:t>Sprint 1 Stories</a:t>
                      </a:r>
                    </a:p>
                    <a:p>
                      <a:pPr marL="285750" lvl="0" indent="-285750">
                        <a:buFont typeface="Wingdings"/>
                        <a:buChar char="§"/>
                      </a:pPr>
                      <a:r>
                        <a:rPr lang="en-US" sz="3200">
                          <a:solidFill>
                            <a:schemeClr val="bg1"/>
                          </a:solidFill>
                          <a:latin typeface="Calibri"/>
                        </a:rPr>
                        <a:t>Test Cases</a:t>
                      </a:r>
                    </a:p>
                    <a:p>
                      <a:pPr marL="285750" lvl="0" indent="-285750">
                        <a:buFont typeface="Wingdings"/>
                        <a:buChar char="§"/>
                      </a:pPr>
                      <a:r>
                        <a:rPr lang="en-US" sz="3200">
                          <a:solidFill>
                            <a:schemeClr val="bg1"/>
                          </a:solidFill>
                          <a:latin typeface="Calibri"/>
                        </a:rPr>
                        <a:t>Story Completion</a:t>
                      </a:r>
                    </a:p>
                  </a:txBody>
                  <a:tcPr/>
                </a:tc>
                <a:tc>
                  <a:txBody>
                    <a:bodyPr/>
                    <a:lstStyle/>
                    <a:p>
                      <a:pPr marL="285750" indent="-285750">
                        <a:buFont typeface="Wingdings"/>
                        <a:buChar char="§"/>
                      </a:pPr>
                      <a:r>
                        <a:rPr lang="en-US" sz="3200">
                          <a:solidFill>
                            <a:schemeClr val="bg1"/>
                          </a:solidFill>
                          <a:latin typeface="Calibri"/>
                        </a:rPr>
                        <a:t>Team Velocity</a:t>
                      </a:r>
                    </a:p>
                    <a:p>
                      <a:pPr marL="285750" lvl="0" indent="-285750">
                        <a:buFont typeface="Wingdings"/>
                        <a:buChar char="§"/>
                      </a:pPr>
                      <a:r>
                        <a:rPr lang="en-US" sz="3200">
                          <a:solidFill>
                            <a:schemeClr val="bg1"/>
                          </a:solidFill>
                          <a:latin typeface="Calibri"/>
                        </a:rPr>
                        <a:t>Burndown Charts</a:t>
                      </a:r>
                    </a:p>
                    <a:p>
                      <a:pPr marL="285750" lvl="0" indent="-285750">
                        <a:buFont typeface="Wingdings"/>
                        <a:buChar char="§"/>
                      </a:pPr>
                      <a:r>
                        <a:rPr lang="en-US" sz="3200">
                          <a:solidFill>
                            <a:schemeClr val="bg1"/>
                          </a:solidFill>
                          <a:latin typeface="Calibri"/>
                        </a:rPr>
                        <a:t>Retrospective</a:t>
                      </a:r>
                    </a:p>
                  </a:txBody>
                  <a:tcPr/>
                </a:tc>
                <a:tc>
                  <a:txBody>
                    <a:bodyPr/>
                    <a:lstStyle/>
                    <a:p>
                      <a:pPr marL="285750" lvl="0" indent="-285750">
                        <a:buFont typeface="Wingdings"/>
                        <a:buChar char="§"/>
                      </a:pPr>
                      <a:r>
                        <a:rPr lang="en-US" sz="3200">
                          <a:solidFill>
                            <a:schemeClr val="bg1"/>
                          </a:solidFill>
                          <a:latin typeface="Calibri"/>
                        </a:rPr>
                        <a:t>Sprint 2 Stories</a:t>
                      </a:r>
                    </a:p>
                    <a:p>
                      <a:pPr marL="285750" lvl="0" indent="-285750">
                        <a:buFont typeface="Wingdings"/>
                        <a:buChar char="§"/>
                      </a:pPr>
                      <a:r>
                        <a:rPr lang="en-US" sz="3200">
                          <a:solidFill>
                            <a:schemeClr val="bg1"/>
                          </a:solidFill>
                          <a:latin typeface="Calibri"/>
                        </a:rPr>
                        <a:t>Application Screenshots</a:t>
                      </a:r>
                    </a:p>
                    <a:p>
                      <a:pPr marL="285750" lvl="0" indent="-285750">
                        <a:buFont typeface="Wingdings"/>
                        <a:buChar char="§"/>
                      </a:pPr>
                      <a:r>
                        <a:rPr lang="en-US" sz="3200">
                          <a:solidFill>
                            <a:schemeClr val="bg1"/>
                          </a:solidFill>
                          <a:latin typeface="Calibri"/>
                        </a:rPr>
                        <a:t>API</a:t>
                      </a:r>
                    </a:p>
                    <a:p>
                      <a:pPr marL="285750" lvl="0" indent="-285750">
                        <a:buFont typeface="Wingdings"/>
                        <a:buChar char="§"/>
                      </a:pPr>
                      <a:r>
                        <a:rPr lang="en-US" sz="3200">
                          <a:solidFill>
                            <a:schemeClr val="bg1"/>
                          </a:solidFill>
                          <a:latin typeface="Calibri"/>
                        </a:rPr>
                        <a:t>Live Application Demo</a:t>
                      </a:r>
                    </a:p>
                    <a:p>
                      <a:pPr lvl="0">
                        <a:buNone/>
                      </a:pPr>
                      <a:endParaRPr lang="en-US" sz="3200">
                        <a:solidFill>
                          <a:schemeClr val="bg1"/>
                        </a:solidFill>
                        <a:latin typeface="Calibri"/>
                      </a:endParaRPr>
                    </a:p>
                  </a:txBody>
                  <a:tcPr/>
                </a:tc>
                <a:extLst>
                  <a:ext uri="{0D108BD9-81ED-4DB2-BD59-A6C34878D82A}">
                    <a16:rowId xmlns:a16="http://schemas.microsoft.com/office/drawing/2014/main" val="368979931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Freeform 2"/>
          <p:cNvSpPr/>
          <p:nvPr/>
        </p:nvSpPr>
        <p:spPr>
          <a:xfrm>
            <a:off x="-319652" y="6880036"/>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473985" y="762934"/>
            <a:ext cx="11340029" cy="1250762"/>
          </a:xfrm>
          <a:prstGeom prst="rect">
            <a:avLst/>
          </a:prstGeom>
        </p:spPr>
        <p:txBody>
          <a:bodyPr lIns="0" tIns="0" rIns="0" bIns="0" rtlCol="0" anchor="t">
            <a:spAutoFit/>
          </a:bodyPr>
          <a:lstStyle/>
          <a:p>
            <a:pPr algn="ctr">
              <a:lnSpc>
                <a:spcPts val="9299"/>
              </a:lnSpc>
            </a:pPr>
            <a:r>
              <a:rPr lang="en-US" sz="9207">
                <a:solidFill>
                  <a:srgbClr val="FFFFFF"/>
                </a:solidFill>
                <a:latin typeface="Bobby Jones"/>
                <a:ea typeface="Bobby Jones"/>
                <a:cs typeface="Bobby Jones"/>
                <a:sym typeface="Bobby Jones"/>
              </a:rPr>
              <a:t>TECHNOLOGIES</a:t>
            </a:r>
          </a:p>
        </p:txBody>
      </p:sp>
      <p:graphicFrame>
        <p:nvGraphicFramePr>
          <p:cNvPr id="5" name="Table 4">
            <a:extLst>
              <a:ext uri="{FF2B5EF4-FFF2-40B4-BE49-F238E27FC236}">
                <a16:creationId xmlns:a16="http://schemas.microsoft.com/office/drawing/2014/main" id="{77A87958-F574-DCD8-F20C-A4A61F859389}"/>
              </a:ext>
            </a:extLst>
          </p:cNvPr>
          <p:cNvGraphicFramePr>
            <a:graphicFrameLocks noGrp="1"/>
          </p:cNvGraphicFramePr>
          <p:nvPr>
            <p:extLst>
              <p:ext uri="{D42A27DB-BD31-4B8C-83A1-F6EECF244321}">
                <p14:modId xmlns:p14="http://schemas.microsoft.com/office/powerpoint/2010/main" val="1343048310"/>
              </p:ext>
            </p:extLst>
          </p:nvPr>
        </p:nvGraphicFramePr>
        <p:xfrm>
          <a:off x="2286000" y="2227881"/>
          <a:ext cx="14264640" cy="5191428"/>
        </p:xfrm>
        <a:graphic>
          <a:graphicData uri="http://schemas.openxmlformats.org/drawingml/2006/table">
            <a:tbl>
              <a:tblPr firstRow="1" bandRow="1">
                <a:tableStyleId>{775DCB02-9BB8-47FD-8907-85C794F793BA}</a:tableStyleId>
              </a:tblPr>
              <a:tblGrid>
                <a:gridCol w="3566160">
                  <a:extLst>
                    <a:ext uri="{9D8B030D-6E8A-4147-A177-3AD203B41FA5}">
                      <a16:colId xmlns:a16="http://schemas.microsoft.com/office/drawing/2014/main" val="1999892799"/>
                    </a:ext>
                  </a:extLst>
                </a:gridCol>
                <a:gridCol w="3566160">
                  <a:extLst>
                    <a:ext uri="{9D8B030D-6E8A-4147-A177-3AD203B41FA5}">
                      <a16:colId xmlns:a16="http://schemas.microsoft.com/office/drawing/2014/main" val="1804183296"/>
                    </a:ext>
                  </a:extLst>
                </a:gridCol>
                <a:gridCol w="3566160">
                  <a:extLst>
                    <a:ext uri="{9D8B030D-6E8A-4147-A177-3AD203B41FA5}">
                      <a16:colId xmlns:a16="http://schemas.microsoft.com/office/drawing/2014/main" val="2403663982"/>
                    </a:ext>
                  </a:extLst>
                </a:gridCol>
                <a:gridCol w="3566160">
                  <a:extLst>
                    <a:ext uri="{9D8B030D-6E8A-4147-A177-3AD203B41FA5}">
                      <a16:colId xmlns:a16="http://schemas.microsoft.com/office/drawing/2014/main" val="3273607382"/>
                    </a:ext>
                  </a:extLst>
                </a:gridCol>
              </a:tblGrid>
              <a:tr h="968644">
                <a:tc>
                  <a:txBody>
                    <a:bodyPr/>
                    <a:lstStyle/>
                    <a:p>
                      <a:pPr algn="ctr"/>
                      <a:r>
                        <a:rPr lang="en-US" sz="2400"/>
                        <a:t>Programming Languages </a:t>
                      </a:r>
                    </a:p>
                    <a:p>
                      <a:pPr lvl="0" algn="ctr">
                        <a:buNone/>
                      </a:pPr>
                      <a:r>
                        <a:rPr lang="en-US" sz="2400"/>
                        <a:t>and Frameworks</a:t>
                      </a:r>
                    </a:p>
                  </a:txBody>
                  <a:tcPr/>
                </a:tc>
                <a:tc>
                  <a:txBody>
                    <a:bodyPr/>
                    <a:lstStyle/>
                    <a:p>
                      <a:pPr algn="ctr"/>
                      <a:r>
                        <a:rPr lang="en-US" sz="2400"/>
                        <a:t>Libraries</a:t>
                      </a:r>
                    </a:p>
                  </a:txBody>
                  <a:tcPr/>
                </a:tc>
                <a:tc>
                  <a:txBody>
                    <a:bodyPr/>
                    <a:lstStyle/>
                    <a:p>
                      <a:pPr algn="ctr"/>
                      <a:r>
                        <a:rPr lang="en-US" sz="2400"/>
                        <a:t>Tools</a:t>
                      </a:r>
                    </a:p>
                  </a:txBody>
                  <a:tcPr/>
                </a:tc>
                <a:tc>
                  <a:txBody>
                    <a:bodyPr/>
                    <a:lstStyle/>
                    <a:p>
                      <a:pPr algn="ctr"/>
                      <a:r>
                        <a:rPr lang="en-US" sz="2400"/>
                        <a:t>Deployment</a:t>
                      </a:r>
                    </a:p>
                  </a:txBody>
                  <a:tcPr/>
                </a:tc>
                <a:extLst>
                  <a:ext uri="{0D108BD9-81ED-4DB2-BD59-A6C34878D82A}">
                    <a16:rowId xmlns:a16="http://schemas.microsoft.com/office/drawing/2014/main" val="3079028248"/>
                  </a:ext>
                </a:extLst>
              </a:tr>
              <a:tr h="422278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89799317"/>
                  </a:ext>
                </a:extLst>
              </a:tr>
            </a:tbl>
          </a:graphicData>
        </a:graphic>
      </p:graphicFrame>
      <p:pic>
        <p:nvPicPr>
          <p:cNvPr id="3" name="Graphic 2" descr="HTML5">
            <a:extLst>
              <a:ext uri="{FF2B5EF4-FFF2-40B4-BE49-F238E27FC236}">
                <a16:creationId xmlns:a16="http://schemas.microsoft.com/office/drawing/2014/main" id="{4BCC38FA-F91E-BB77-8A28-2B27776BB2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7553" y="3468392"/>
            <a:ext cx="928607" cy="928607"/>
          </a:xfrm>
          <a:prstGeom prst="rect">
            <a:avLst/>
          </a:prstGeom>
        </p:spPr>
      </p:pic>
      <p:pic>
        <p:nvPicPr>
          <p:cNvPr id="9" name="Graphic 8" descr="CSS">
            <a:extLst>
              <a:ext uri="{FF2B5EF4-FFF2-40B4-BE49-F238E27FC236}">
                <a16:creationId xmlns:a16="http://schemas.microsoft.com/office/drawing/2014/main" id="{7977DAA1-97CC-849B-5138-60D9D351C2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36756" y="3468391"/>
            <a:ext cx="870489" cy="928607"/>
          </a:xfrm>
          <a:prstGeom prst="rect">
            <a:avLst/>
          </a:prstGeom>
        </p:spPr>
      </p:pic>
      <p:pic>
        <p:nvPicPr>
          <p:cNvPr id="10" name="Graphic 9" descr="JavaScript">
            <a:extLst>
              <a:ext uri="{FF2B5EF4-FFF2-40B4-BE49-F238E27FC236}">
                <a16:creationId xmlns:a16="http://schemas.microsoft.com/office/drawing/2014/main" id="{C2440B7B-2AFB-01A5-9B6C-EDA6BE10BA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7553" y="5134459"/>
            <a:ext cx="870489" cy="928607"/>
          </a:xfrm>
          <a:prstGeom prst="rect">
            <a:avLst/>
          </a:prstGeom>
        </p:spPr>
      </p:pic>
      <p:pic>
        <p:nvPicPr>
          <p:cNvPr id="11" name="Graphic 10" descr="React">
            <a:extLst>
              <a:ext uri="{FF2B5EF4-FFF2-40B4-BE49-F238E27FC236}">
                <a16:creationId xmlns:a16="http://schemas.microsoft.com/office/drawing/2014/main" id="{3815A5D3-8496-F042-1D99-2B0275C614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56128" y="5134459"/>
            <a:ext cx="851116" cy="928607"/>
          </a:xfrm>
          <a:prstGeom prst="rect">
            <a:avLst/>
          </a:prstGeom>
        </p:spPr>
      </p:pic>
      <p:pic>
        <p:nvPicPr>
          <p:cNvPr id="12" name="Graphic 11" descr="Vite">
            <a:extLst>
              <a:ext uri="{FF2B5EF4-FFF2-40B4-BE49-F238E27FC236}">
                <a16:creationId xmlns:a16="http://schemas.microsoft.com/office/drawing/2014/main" id="{E269F552-6622-12B5-8139-1CE9396786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5298" y="3468391"/>
            <a:ext cx="967353" cy="928607"/>
          </a:xfrm>
          <a:prstGeom prst="rect">
            <a:avLst/>
          </a:prstGeom>
        </p:spPr>
      </p:pic>
      <p:pic>
        <p:nvPicPr>
          <p:cNvPr id="13" name="Graphic 12" descr="MaterialUi">
            <a:extLst>
              <a:ext uri="{FF2B5EF4-FFF2-40B4-BE49-F238E27FC236}">
                <a16:creationId xmlns:a16="http://schemas.microsoft.com/office/drawing/2014/main" id="{2E33C6A5-2925-FC85-875C-00D02BE8F1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35298" y="5134459"/>
            <a:ext cx="947980" cy="928607"/>
          </a:xfrm>
          <a:prstGeom prst="rect">
            <a:avLst/>
          </a:prstGeom>
        </p:spPr>
      </p:pic>
      <p:pic>
        <p:nvPicPr>
          <p:cNvPr id="14" name="Graphic 13" descr="Tailwind CSS">
            <a:extLst>
              <a:ext uri="{FF2B5EF4-FFF2-40B4-BE49-F238E27FC236}">
                <a16:creationId xmlns:a16="http://schemas.microsoft.com/office/drawing/2014/main" id="{C7B24792-3C4D-86FF-1494-717EE324D7C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91959" y="5134459"/>
            <a:ext cx="967353" cy="928607"/>
          </a:xfrm>
          <a:prstGeom prst="rect">
            <a:avLst/>
          </a:prstGeom>
        </p:spPr>
      </p:pic>
      <p:pic>
        <p:nvPicPr>
          <p:cNvPr id="15" name="Graphic 14">
            <a:extLst>
              <a:ext uri="{FF2B5EF4-FFF2-40B4-BE49-F238E27FC236}">
                <a16:creationId xmlns:a16="http://schemas.microsoft.com/office/drawing/2014/main" id="{889FF209-5BF0-87BB-4D2C-23DF8D02091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89190" y="3323741"/>
            <a:ext cx="1353519" cy="1140418"/>
          </a:xfrm>
          <a:prstGeom prst="rect">
            <a:avLst/>
          </a:prstGeom>
        </p:spPr>
      </p:pic>
      <p:pic>
        <p:nvPicPr>
          <p:cNvPr id="16" name="Graphic 15" descr="GitHub">
            <a:extLst>
              <a:ext uri="{FF2B5EF4-FFF2-40B4-BE49-F238E27FC236}">
                <a16:creationId xmlns:a16="http://schemas.microsoft.com/office/drawing/2014/main" id="{4D0EC0DB-899C-66D3-A8D3-9AFABAF2E30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774264" y="3468392"/>
            <a:ext cx="1006099" cy="928607"/>
          </a:xfrm>
          <a:prstGeom prst="rect">
            <a:avLst/>
          </a:prstGeom>
        </p:spPr>
      </p:pic>
      <p:pic>
        <p:nvPicPr>
          <p:cNvPr id="17" name="Graphic 16" descr="VSCode">
            <a:extLst>
              <a:ext uri="{FF2B5EF4-FFF2-40B4-BE49-F238E27FC236}">
                <a16:creationId xmlns:a16="http://schemas.microsoft.com/office/drawing/2014/main" id="{8BD0F245-D5D2-B8E8-1F8D-7E25F5143ED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556569" y="3468391"/>
            <a:ext cx="986726" cy="928607"/>
          </a:xfrm>
          <a:prstGeom prst="rect">
            <a:avLst/>
          </a:prstGeom>
        </p:spPr>
      </p:pic>
      <p:pic>
        <p:nvPicPr>
          <p:cNvPr id="18" name="Graphic 17" descr="Figma">
            <a:extLst>
              <a:ext uri="{FF2B5EF4-FFF2-40B4-BE49-F238E27FC236}">
                <a16:creationId xmlns:a16="http://schemas.microsoft.com/office/drawing/2014/main" id="{32A00FBE-627A-1EBB-6D86-63993EC0E44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774264" y="5134459"/>
            <a:ext cx="1006099" cy="928607"/>
          </a:xfrm>
          <a:prstGeom prst="rect">
            <a:avLst/>
          </a:prstGeom>
        </p:spPr>
      </p:pic>
      <p:pic>
        <p:nvPicPr>
          <p:cNvPr id="19" name="Graphic 18" descr="Jira">
            <a:extLst>
              <a:ext uri="{FF2B5EF4-FFF2-40B4-BE49-F238E27FC236}">
                <a16:creationId xmlns:a16="http://schemas.microsoft.com/office/drawing/2014/main" id="{AC6204B9-0C19-F409-FEB4-DDDCCC76AF8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556569" y="5134459"/>
            <a:ext cx="986726" cy="928607"/>
          </a:xfrm>
          <a:prstGeom prst="rect">
            <a:avLst/>
          </a:prstGeom>
        </p:spPr>
      </p:pic>
      <p:pic>
        <p:nvPicPr>
          <p:cNvPr id="20" name="Graphic 19" descr="Firebase">
            <a:extLst>
              <a:ext uri="{FF2B5EF4-FFF2-40B4-BE49-F238E27FC236}">
                <a16:creationId xmlns:a16="http://schemas.microsoft.com/office/drawing/2014/main" id="{8EB924BB-26B8-0AD9-27AB-F680359C221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4404382" y="3507138"/>
            <a:ext cx="851116" cy="889861"/>
          </a:xfrm>
          <a:prstGeom prst="rect">
            <a:avLst/>
          </a:prstGeom>
        </p:spPr>
      </p:pic>
      <p:sp>
        <p:nvSpPr>
          <p:cNvPr id="21" name="TextBox 20">
            <a:extLst>
              <a:ext uri="{FF2B5EF4-FFF2-40B4-BE49-F238E27FC236}">
                <a16:creationId xmlns:a16="http://schemas.microsoft.com/office/drawing/2014/main" id="{CA89DB14-4FD8-779D-AC0A-FF36C109B8AB}"/>
              </a:ext>
            </a:extLst>
          </p:cNvPr>
          <p:cNvSpPr txBox="1"/>
          <p:nvPr/>
        </p:nvSpPr>
        <p:spPr>
          <a:xfrm>
            <a:off x="2576593" y="4455763"/>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HTML5</a:t>
            </a:r>
          </a:p>
        </p:txBody>
      </p:sp>
      <p:sp>
        <p:nvSpPr>
          <p:cNvPr id="22" name="TextBox 21">
            <a:extLst>
              <a:ext uri="{FF2B5EF4-FFF2-40B4-BE49-F238E27FC236}">
                <a16:creationId xmlns:a16="http://schemas.microsoft.com/office/drawing/2014/main" id="{80243E93-E17A-5A53-BBC8-A40E2DAF3E6B}"/>
              </a:ext>
            </a:extLst>
          </p:cNvPr>
          <p:cNvSpPr txBox="1"/>
          <p:nvPr/>
        </p:nvSpPr>
        <p:spPr>
          <a:xfrm>
            <a:off x="4102539" y="4455763"/>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CSS</a:t>
            </a:r>
            <a:endParaRPr lang="en-US"/>
          </a:p>
        </p:txBody>
      </p:sp>
      <p:sp>
        <p:nvSpPr>
          <p:cNvPr id="23" name="TextBox 22">
            <a:extLst>
              <a:ext uri="{FF2B5EF4-FFF2-40B4-BE49-F238E27FC236}">
                <a16:creationId xmlns:a16="http://schemas.microsoft.com/office/drawing/2014/main" id="{A2F9A232-406E-5341-7B98-252351D1A912}"/>
              </a:ext>
            </a:extLst>
          </p:cNvPr>
          <p:cNvSpPr txBox="1"/>
          <p:nvPr/>
        </p:nvSpPr>
        <p:spPr>
          <a:xfrm>
            <a:off x="2400644" y="6238068"/>
            <a:ext cx="12236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JavaScript</a:t>
            </a:r>
          </a:p>
        </p:txBody>
      </p:sp>
      <p:sp>
        <p:nvSpPr>
          <p:cNvPr id="24" name="TextBox 23">
            <a:extLst>
              <a:ext uri="{FF2B5EF4-FFF2-40B4-BE49-F238E27FC236}">
                <a16:creationId xmlns:a16="http://schemas.microsoft.com/office/drawing/2014/main" id="{FFD0D81B-6441-1952-8896-F861A29F277C}"/>
              </a:ext>
            </a:extLst>
          </p:cNvPr>
          <p:cNvSpPr txBox="1"/>
          <p:nvPr/>
        </p:nvSpPr>
        <p:spPr>
          <a:xfrm>
            <a:off x="4126423" y="6238068"/>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React</a:t>
            </a:r>
          </a:p>
        </p:txBody>
      </p:sp>
      <p:sp>
        <p:nvSpPr>
          <p:cNvPr id="25" name="TextBox 24">
            <a:extLst>
              <a:ext uri="{FF2B5EF4-FFF2-40B4-BE49-F238E27FC236}">
                <a16:creationId xmlns:a16="http://schemas.microsoft.com/office/drawing/2014/main" id="{5A716D10-25F7-DF52-45AD-A3A2A305958E}"/>
              </a:ext>
            </a:extLst>
          </p:cNvPr>
          <p:cNvSpPr txBox="1"/>
          <p:nvPr/>
        </p:nvSpPr>
        <p:spPr>
          <a:xfrm>
            <a:off x="6083084" y="4455762"/>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Vite</a:t>
            </a:r>
          </a:p>
        </p:txBody>
      </p:sp>
      <p:sp>
        <p:nvSpPr>
          <p:cNvPr id="26" name="TextBox 25">
            <a:extLst>
              <a:ext uri="{FF2B5EF4-FFF2-40B4-BE49-F238E27FC236}">
                <a16:creationId xmlns:a16="http://schemas.microsoft.com/office/drawing/2014/main" id="{F10ED0C2-DC7D-C641-59EA-0D9A5EF8CAEE}"/>
              </a:ext>
            </a:extLst>
          </p:cNvPr>
          <p:cNvSpPr txBox="1"/>
          <p:nvPr/>
        </p:nvSpPr>
        <p:spPr>
          <a:xfrm>
            <a:off x="7789225" y="4471419"/>
            <a:ext cx="1395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Calibri"/>
              </a:rPr>
              <a:t>HuggingFace</a:t>
            </a:r>
            <a:endParaRPr lang="en-US">
              <a:cs typeface="Calibri"/>
            </a:endParaRPr>
          </a:p>
        </p:txBody>
      </p:sp>
      <p:sp>
        <p:nvSpPr>
          <p:cNvPr id="27" name="TextBox 26">
            <a:extLst>
              <a:ext uri="{FF2B5EF4-FFF2-40B4-BE49-F238E27FC236}">
                <a16:creationId xmlns:a16="http://schemas.microsoft.com/office/drawing/2014/main" id="{3D637D21-1391-5E15-70CC-4E4C0E775F21}"/>
              </a:ext>
            </a:extLst>
          </p:cNvPr>
          <p:cNvSpPr txBox="1"/>
          <p:nvPr/>
        </p:nvSpPr>
        <p:spPr>
          <a:xfrm>
            <a:off x="5887764" y="6238067"/>
            <a:ext cx="12863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MaterialUI</a:t>
            </a:r>
          </a:p>
        </p:txBody>
      </p:sp>
      <p:sp>
        <p:nvSpPr>
          <p:cNvPr id="28" name="TextBox 27">
            <a:extLst>
              <a:ext uri="{FF2B5EF4-FFF2-40B4-BE49-F238E27FC236}">
                <a16:creationId xmlns:a16="http://schemas.microsoft.com/office/drawing/2014/main" id="{62B4B50F-22D5-6619-71CA-5E85460B4DE3}"/>
              </a:ext>
            </a:extLst>
          </p:cNvPr>
          <p:cNvSpPr txBox="1"/>
          <p:nvPr/>
        </p:nvSpPr>
        <p:spPr>
          <a:xfrm>
            <a:off x="7895112" y="6238068"/>
            <a:ext cx="13019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Calibri"/>
              </a:rPr>
              <a:t>TailwindCSS</a:t>
            </a:r>
            <a:endParaRPr lang="en-US">
              <a:cs typeface="Calibri"/>
            </a:endParaRPr>
          </a:p>
        </p:txBody>
      </p:sp>
      <p:sp>
        <p:nvSpPr>
          <p:cNvPr id="29" name="TextBox 28">
            <a:extLst>
              <a:ext uri="{FF2B5EF4-FFF2-40B4-BE49-F238E27FC236}">
                <a16:creationId xmlns:a16="http://schemas.microsoft.com/office/drawing/2014/main" id="{817EBDDB-2F5A-F814-5A1B-567F239E0C86}"/>
              </a:ext>
            </a:extLst>
          </p:cNvPr>
          <p:cNvSpPr txBox="1"/>
          <p:nvPr/>
        </p:nvSpPr>
        <p:spPr>
          <a:xfrm>
            <a:off x="9822050" y="4455763"/>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GitHub</a:t>
            </a:r>
            <a:endParaRPr lang="en-US"/>
          </a:p>
        </p:txBody>
      </p:sp>
      <p:sp>
        <p:nvSpPr>
          <p:cNvPr id="30" name="TextBox 29">
            <a:extLst>
              <a:ext uri="{FF2B5EF4-FFF2-40B4-BE49-F238E27FC236}">
                <a16:creationId xmlns:a16="http://schemas.microsoft.com/office/drawing/2014/main" id="{FE31323A-18F8-3B58-C9AA-13C5A953875C}"/>
              </a:ext>
            </a:extLst>
          </p:cNvPr>
          <p:cNvSpPr txBox="1"/>
          <p:nvPr/>
        </p:nvSpPr>
        <p:spPr>
          <a:xfrm>
            <a:off x="11623728" y="4455763"/>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VSCode</a:t>
            </a:r>
            <a:endParaRPr lang="en-US" err="1"/>
          </a:p>
        </p:txBody>
      </p:sp>
      <p:sp>
        <p:nvSpPr>
          <p:cNvPr id="31" name="TextBox 30">
            <a:extLst>
              <a:ext uri="{FF2B5EF4-FFF2-40B4-BE49-F238E27FC236}">
                <a16:creationId xmlns:a16="http://schemas.microsoft.com/office/drawing/2014/main" id="{E718F37B-F14E-E330-6167-CCC44E327CCB}"/>
              </a:ext>
            </a:extLst>
          </p:cNvPr>
          <p:cNvSpPr txBox="1"/>
          <p:nvPr/>
        </p:nvSpPr>
        <p:spPr>
          <a:xfrm>
            <a:off x="9766851" y="6238067"/>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Figma</a:t>
            </a:r>
          </a:p>
        </p:txBody>
      </p:sp>
      <p:sp>
        <p:nvSpPr>
          <p:cNvPr id="32" name="TextBox 31">
            <a:extLst>
              <a:ext uri="{FF2B5EF4-FFF2-40B4-BE49-F238E27FC236}">
                <a16:creationId xmlns:a16="http://schemas.microsoft.com/office/drawing/2014/main" id="{A552A204-5FA8-BE1B-9C9B-1D0498DB8D7B}"/>
              </a:ext>
            </a:extLst>
          </p:cNvPr>
          <p:cNvSpPr txBox="1"/>
          <p:nvPr/>
        </p:nvSpPr>
        <p:spPr>
          <a:xfrm>
            <a:off x="11623728" y="6238067"/>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Jira</a:t>
            </a:r>
          </a:p>
        </p:txBody>
      </p:sp>
      <p:sp>
        <p:nvSpPr>
          <p:cNvPr id="33" name="TextBox 32">
            <a:extLst>
              <a:ext uri="{FF2B5EF4-FFF2-40B4-BE49-F238E27FC236}">
                <a16:creationId xmlns:a16="http://schemas.microsoft.com/office/drawing/2014/main" id="{A5B202A1-141B-B328-774B-C9771FCC674B}"/>
              </a:ext>
            </a:extLst>
          </p:cNvPr>
          <p:cNvSpPr txBox="1"/>
          <p:nvPr/>
        </p:nvSpPr>
        <p:spPr>
          <a:xfrm>
            <a:off x="14343362" y="4630118"/>
            <a:ext cx="10201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Firebase</a:t>
            </a:r>
            <a:endParaRPr lang="en-US"/>
          </a:p>
        </p:txBody>
      </p:sp>
      <p:pic>
        <p:nvPicPr>
          <p:cNvPr id="8" name="Picture 7" descr="A blue and yellow logo&#10;&#10;Description automatically generated">
            <a:extLst>
              <a:ext uri="{FF2B5EF4-FFF2-40B4-BE49-F238E27FC236}">
                <a16:creationId xmlns:a16="http://schemas.microsoft.com/office/drawing/2014/main" id="{4E5C9876-2BC3-4129-46E4-43D2EB582E28}"/>
              </a:ext>
            </a:extLst>
          </p:cNvPr>
          <p:cNvPicPr>
            <a:picLocks noChangeAspect="1"/>
          </p:cNvPicPr>
          <p:nvPr/>
        </p:nvPicPr>
        <p:blipFill>
          <a:blip r:embed="rId30"/>
          <a:stretch>
            <a:fillRect/>
          </a:stretch>
        </p:blipFill>
        <p:spPr>
          <a:xfrm>
            <a:off x="-652" y="326"/>
            <a:ext cx="1085821" cy="1027369"/>
          </a:xfrm>
          <a:prstGeom prst="rect">
            <a:avLst/>
          </a:prstGeom>
        </p:spPr>
      </p:pic>
    </p:spTree>
    <p:extLst>
      <p:ext uri="{BB962C8B-B14F-4D97-AF65-F5344CB8AC3E}">
        <p14:creationId xmlns:p14="http://schemas.microsoft.com/office/powerpoint/2010/main" val="1699687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1C9D3D9C-FC0B-09F8-94CE-BFD2B898CB00}"/>
              </a:ext>
            </a:extLst>
          </p:cNvPr>
          <p:cNvSpPr/>
          <p:nvPr/>
        </p:nvSpPr>
        <p:spPr>
          <a:xfrm>
            <a:off x="-339026" y="686264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4683163" y="2899895"/>
            <a:ext cx="9523226" cy="6039795"/>
          </a:xfrm>
          <a:prstGeom prst="rect">
            <a:avLst/>
          </a:prstGeom>
        </p:spPr>
        <p:txBody>
          <a:bodyPr lIns="0" tIns="0" rIns="0" bIns="0" rtlCol="0" anchor="t">
            <a:spAutoFit/>
          </a:bodyPr>
          <a:lstStyle/>
          <a:p>
            <a:pPr algn="ctr">
              <a:lnSpc>
                <a:spcPts val="5268"/>
              </a:lnSpc>
            </a:pPr>
            <a:r>
              <a:rPr lang="en-US" sz="3762">
                <a:solidFill>
                  <a:srgbClr val="FFFFFF"/>
                </a:solidFill>
                <a:latin typeface="Jua"/>
                <a:ea typeface="Jua"/>
                <a:cs typeface="Jua"/>
                <a:sym typeface="Jua"/>
              </a:rPr>
              <a:t>The application should be able to take audio as input and convert it into the desired language. To achieve this, we need an AI model for automatic speech recognition and speech translation. So, the most suitable neural network to use in order to perform this task is a Transformer.</a:t>
            </a:r>
          </a:p>
        </p:txBody>
      </p:sp>
      <p:sp>
        <p:nvSpPr>
          <p:cNvPr id="3" name="Freeform 3"/>
          <p:cNvSpPr/>
          <p:nvPr/>
        </p:nvSpPr>
        <p:spPr>
          <a:xfrm>
            <a:off x="14630115" y="4914900"/>
            <a:ext cx="3170438" cy="3200624"/>
          </a:xfrm>
          <a:custGeom>
            <a:avLst/>
            <a:gdLst/>
            <a:ahLst/>
            <a:cxnLst/>
            <a:rect l="l" t="t" r="r" b="b"/>
            <a:pathLst>
              <a:path w="4864065" h="5470830">
                <a:moveTo>
                  <a:pt x="0" y="0"/>
                </a:moveTo>
                <a:lnTo>
                  <a:pt x="4864064" y="0"/>
                </a:lnTo>
                <a:lnTo>
                  <a:pt x="4864064" y="5470830"/>
                </a:lnTo>
                <a:lnTo>
                  <a:pt x="0" y="54708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072665" y="12573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ALGORITHMS</a:t>
            </a:r>
          </a:p>
        </p:txBody>
      </p:sp>
      <p:pic>
        <p:nvPicPr>
          <p:cNvPr id="8" name="Picture 7" descr="A blue and yellow logo&#10;&#10;Description automatically generated">
            <a:extLst>
              <a:ext uri="{FF2B5EF4-FFF2-40B4-BE49-F238E27FC236}">
                <a16:creationId xmlns:a16="http://schemas.microsoft.com/office/drawing/2014/main" id="{54166C1D-5535-C110-E4B7-F62959228FF8}"/>
              </a:ext>
            </a:extLst>
          </p:cNvPr>
          <p:cNvPicPr>
            <a:picLocks noChangeAspect="1"/>
          </p:cNvPicPr>
          <p:nvPr/>
        </p:nvPicPr>
        <p:blipFill>
          <a:blip r:embed="rId6"/>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5A2AC714-A20B-1D72-41F6-13103DD4BA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7207345" y="114300"/>
            <a:ext cx="914400" cy="914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5293216-25E4-B807-2F8F-A0472D6D2273}"/>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Freeform 2"/>
          <p:cNvSpPr/>
          <p:nvPr/>
        </p:nvSpPr>
        <p:spPr>
          <a:xfrm>
            <a:off x="6096000" y="6850972"/>
            <a:ext cx="6629400" cy="2926601"/>
          </a:xfrm>
          <a:custGeom>
            <a:avLst/>
            <a:gdLst/>
            <a:ahLst/>
            <a:cxnLst/>
            <a:rect l="l" t="t" r="r" b="b"/>
            <a:pathLst>
              <a:path w="7076464" h="3273966">
                <a:moveTo>
                  <a:pt x="0" y="0"/>
                </a:moveTo>
                <a:lnTo>
                  <a:pt x="7076464" y="0"/>
                </a:lnTo>
                <a:lnTo>
                  <a:pt x="7076464" y="3273966"/>
                </a:lnTo>
                <a:lnTo>
                  <a:pt x="0" y="3273966"/>
                </a:lnTo>
                <a:lnTo>
                  <a:pt x="0" y="0"/>
                </a:lnTo>
                <a:close/>
              </a:path>
            </a:pathLst>
          </a:custGeom>
          <a:blipFill>
            <a:blip r:embed="rId4"/>
            <a:stretch>
              <a:fillRect/>
            </a:stretch>
          </a:blipFill>
        </p:spPr>
        <p:txBody>
          <a:bodyPr/>
          <a:lstStyle/>
          <a:p>
            <a:endParaRPr lang="en-US"/>
          </a:p>
        </p:txBody>
      </p:sp>
      <p:sp>
        <p:nvSpPr>
          <p:cNvPr id="3" name="TextBox 3"/>
          <p:cNvSpPr txBox="1"/>
          <p:nvPr/>
        </p:nvSpPr>
        <p:spPr>
          <a:xfrm>
            <a:off x="1295400" y="2971253"/>
            <a:ext cx="16230601" cy="4110164"/>
          </a:xfrm>
          <a:prstGeom prst="rect">
            <a:avLst/>
          </a:prstGeom>
        </p:spPr>
        <p:txBody>
          <a:bodyPr wrap="square" lIns="0" tIns="0" rIns="0" bIns="0" rtlCol="0" anchor="t">
            <a:spAutoFit/>
          </a:bodyPr>
          <a:lstStyle/>
          <a:p>
            <a:pPr algn="ctr">
              <a:lnSpc>
                <a:spcPts val="4562"/>
              </a:lnSpc>
            </a:pPr>
            <a:r>
              <a:rPr lang="en-US" sz="3258">
                <a:solidFill>
                  <a:srgbClr val="FFFFFF"/>
                </a:solidFill>
                <a:latin typeface="Jua"/>
                <a:ea typeface="Jua"/>
                <a:cs typeface="Jua"/>
                <a:sym typeface="Jua"/>
              </a:rPr>
              <a:t>A transformer is a neural network architecture especially designed for processing sequential data like natural language processing (NLP).</a:t>
            </a:r>
          </a:p>
          <a:p>
            <a:pPr algn="ctr">
              <a:lnSpc>
                <a:spcPts val="4562"/>
              </a:lnSpc>
            </a:pPr>
            <a:r>
              <a:rPr lang="en-US" sz="3258">
                <a:solidFill>
                  <a:srgbClr val="FFFFFF"/>
                </a:solidFill>
                <a:latin typeface="Jua"/>
                <a:ea typeface="Jua"/>
                <a:cs typeface="Jua"/>
                <a:sym typeface="Jua"/>
              </a:rPr>
              <a:t>They usually use an encoder-decoder structure but make use of attention mechanism in order to capture relationships between elements in a sequence. Unlike RNNs, transformers process data in parallel which makes them faster and more scalable.</a:t>
            </a:r>
          </a:p>
          <a:p>
            <a:pPr algn="l">
              <a:lnSpc>
                <a:spcPts val="5105"/>
              </a:lnSpc>
            </a:pPr>
            <a:endParaRPr lang="en-US" sz="3258">
              <a:solidFill>
                <a:srgbClr val="FFFFFF"/>
              </a:solidFill>
              <a:latin typeface="Jua"/>
              <a:ea typeface="Jua"/>
              <a:cs typeface="Jua"/>
              <a:sym typeface="Jua"/>
            </a:endParaRPr>
          </a:p>
        </p:txBody>
      </p:sp>
      <p:sp>
        <p:nvSpPr>
          <p:cNvPr id="4" name="TextBox 4"/>
          <p:cNvSpPr txBox="1"/>
          <p:nvPr/>
        </p:nvSpPr>
        <p:spPr>
          <a:xfrm>
            <a:off x="2072665" y="9525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ALGORITHMS</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53CBCB80-7E98-556B-5391-F09D64DA67FF}"/>
              </a:ext>
            </a:extLst>
          </p:cNvPr>
          <p:cNvPicPr>
            <a:picLocks noChangeAspect="1"/>
          </p:cNvPicPr>
          <p:nvPr/>
        </p:nvPicPr>
        <p:blipFill>
          <a:blip r:embed="rId5"/>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CF5F0C07-C362-53A6-59A1-EBACC41BBF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0C2B02E0-3C3C-8D6D-1E7A-AE1D95B02CE6}"/>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Freeform 2"/>
          <p:cNvSpPr/>
          <p:nvPr/>
        </p:nvSpPr>
        <p:spPr>
          <a:xfrm>
            <a:off x="5731471" y="6510520"/>
            <a:ext cx="6825057" cy="2980281"/>
          </a:xfrm>
          <a:custGeom>
            <a:avLst/>
            <a:gdLst/>
            <a:ahLst/>
            <a:cxnLst/>
            <a:rect l="l" t="t" r="r" b="b"/>
            <a:pathLst>
              <a:path w="8501457" h="3618469">
                <a:moveTo>
                  <a:pt x="0" y="0"/>
                </a:moveTo>
                <a:lnTo>
                  <a:pt x="8501457" y="0"/>
                </a:lnTo>
                <a:lnTo>
                  <a:pt x="8501457" y="3618469"/>
                </a:lnTo>
                <a:lnTo>
                  <a:pt x="0" y="3618469"/>
                </a:lnTo>
                <a:lnTo>
                  <a:pt x="0" y="0"/>
                </a:lnTo>
                <a:close/>
              </a:path>
            </a:pathLst>
          </a:custGeom>
          <a:blipFill>
            <a:blip r:embed="rId4"/>
            <a:stretch>
              <a:fillRect/>
            </a:stretch>
          </a:blipFill>
        </p:spPr>
        <p:txBody>
          <a:bodyPr/>
          <a:lstStyle/>
          <a:p>
            <a:endParaRPr lang="en-US"/>
          </a:p>
        </p:txBody>
      </p:sp>
      <p:sp>
        <p:nvSpPr>
          <p:cNvPr id="3" name="TextBox 3"/>
          <p:cNvSpPr txBox="1"/>
          <p:nvPr/>
        </p:nvSpPr>
        <p:spPr>
          <a:xfrm>
            <a:off x="3235376" y="2817814"/>
            <a:ext cx="11817246" cy="3290334"/>
          </a:xfrm>
          <a:prstGeom prst="rect">
            <a:avLst/>
          </a:prstGeom>
        </p:spPr>
        <p:txBody>
          <a:bodyPr lIns="0" tIns="0" rIns="0" bIns="0" rtlCol="0" anchor="t">
            <a:spAutoFit/>
          </a:bodyPr>
          <a:lstStyle/>
          <a:p>
            <a:pPr algn="ctr">
              <a:lnSpc>
                <a:spcPts val="5105"/>
              </a:lnSpc>
            </a:pPr>
            <a:r>
              <a:rPr lang="en-US" sz="3646">
                <a:solidFill>
                  <a:srgbClr val="FFFFFF"/>
                </a:solidFill>
                <a:latin typeface="Jua"/>
                <a:ea typeface="Jua"/>
                <a:cs typeface="Jua"/>
                <a:sym typeface="Jua"/>
              </a:rPr>
              <a:t>In the encoder-decoder structure, the encoder processes the input data, which can be text, audio, etc., and generates encodings. The decoder takes these encodings, uses the derived context, and generates the output sequence.</a:t>
            </a:r>
          </a:p>
        </p:txBody>
      </p:sp>
      <p:sp>
        <p:nvSpPr>
          <p:cNvPr id="4" name="TextBox 4"/>
          <p:cNvSpPr txBox="1"/>
          <p:nvPr/>
        </p:nvSpPr>
        <p:spPr>
          <a:xfrm>
            <a:off x="2072665" y="1073068"/>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ALGORITHMS</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C2866175-A965-7787-1194-6B0470090E09}"/>
              </a:ext>
            </a:extLst>
          </p:cNvPr>
          <p:cNvPicPr>
            <a:picLocks noChangeAspect="1"/>
          </p:cNvPicPr>
          <p:nvPr/>
        </p:nvPicPr>
        <p:blipFill>
          <a:blip r:embed="rId5"/>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26A62552-AA1E-BA24-610A-FD875EFB0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Freeform 2"/>
          <p:cNvSpPr/>
          <p:nvPr/>
        </p:nvSpPr>
        <p:spPr>
          <a:xfrm>
            <a:off x="6221759" y="6286500"/>
            <a:ext cx="5844480" cy="3371235"/>
          </a:xfrm>
          <a:custGeom>
            <a:avLst/>
            <a:gdLst/>
            <a:ahLst/>
            <a:cxnLst/>
            <a:rect l="l" t="t" r="r" b="b"/>
            <a:pathLst>
              <a:path w="6987480" h="3836954">
                <a:moveTo>
                  <a:pt x="0" y="0"/>
                </a:moveTo>
                <a:lnTo>
                  <a:pt x="6987480" y="0"/>
                </a:lnTo>
                <a:lnTo>
                  <a:pt x="6987480" y="3836954"/>
                </a:lnTo>
                <a:lnTo>
                  <a:pt x="0" y="3836954"/>
                </a:lnTo>
                <a:lnTo>
                  <a:pt x="0" y="0"/>
                </a:lnTo>
                <a:close/>
              </a:path>
            </a:pathLst>
          </a:custGeom>
          <a:blipFill>
            <a:blip r:embed="rId4"/>
            <a:stretch>
              <a:fillRect/>
            </a:stretch>
          </a:blipFill>
        </p:spPr>
        <p:txBody>
          <a:bodyPr/>
          <a:lstStyle/>
          <a:p>
            <a:endParaRPr lang="en-US"/>
          </a:p>
        </p:txBody>
      </p:sp>
      <p:sp>
        <p:nvSpPr>
          <p:cNvPr id="3" name="TextBox 3"/>
          <p:cNvSpPr txBox="1"/>
          <p:nvPr/>
        </p:nvSpPr>
        <p:spPr>
          <a:xfrm>
            <a:off x="1596810" y="3291083"/>
            <a:ext cx="15094378" cy="3196388"/>
          </a:xfrm>
          <a:prstGeom prst="rect">
            <a:avLst/>
          </a:prstGeom>
        </p:spPr>
        <p:txBody>
          <a:bodyPr wrap="square" lIns="0" tIns="0" rIns="0" bIns="0" rtlCol="0" anchor="t">
            <a:spAutoFit/>
          </a:bodyPr>
          <a:lstStyle/>
          <a:p>
            <a:pPr algn="ctr">
              <a:lnSpc>
                <a:spcPts val="5105"/>
              </a:lnSpc>
            </a:pPr>
            <a:r>
              <a:rPr lang="en-US" sz="3646">
                <a:solidFill>
                  <a:srgbClr val="FFFFFF"/>
                </a:solidFill>
                <a:latin typeface="Jua"/>
                <a:ea typeface="Jua"/>
                <a:cs typeface="Jua"/>
                <a:sym typeface="Jua"/>
              </a:rPr>
              <a:t>Whisper is a transformer based on the encoder-decoder structure. It was trained on 680,000 hours of labelled speech data. The model can perform both speech recognition and speech translation.</a:t>
            </a:r>
          </a:p>
          <a:p>
            <a:pPr algn="l">
              <a:lnSpc>
                <a:spcPts val="5105"/>
              </a:lnSpc>
            </a:pPr>
            <a:endParaRPr lang="en-US" sz="3646">
              <a:solidFill>
                <a:srgbClr val="FFFFFF"/>
              </a:solidFill>
              <a:latin typeface="Jua"/>
              <a:ea typeface="Jua"/>
              <a:cs typeface="Jua"/>
              <a:sym typeface="Jua"/>
            </a:endParaRPr>
          </a:p>
        </p:txBody>
      </p:sp>
      <p:sp>
        <p:nvSpPr>
          <p:cNvPr id="4" name="TextBox 4"/>
          <p:cNvSpPr txBox="1"/>
          <p:nvPr/>
        </p:nvSpPr>
        <p:spPr>
          <a:xfrm>
            <a:off x="2072665" y="7239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ALGORITHMS</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5"/>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DBBF00F1-184A-D530-F91F-33F7413E9E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072665" y="7239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Context Diagram</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2" name="Picture 1" descr="A diagram of a sound system&#10;&#10;Description automatically generated">
            <a:extLst>
              <a:ext uri="{FF2B5EF4-FFF2-40B4-BE49-F238E27FC236}">
                <a16:creationId xmlns:a16="http://schemas.microsoft.com/office/drawing/2014/main" id="{79BC332D-7E64-964E-CF39-6D6C535C068C}"/>
              </a:ext>
            </a:extLst>
          </p:cNvPr>
          <p:cNvPicPr>
            <a:picLocks noChangeAspect="1"/>
          </p:cNvPicPr>
          <p:nvPr/>
        </p:nvPicPr>
        <p:blipFill>
          <a:blip r:embed="rId5"/>
          <a:stretch>
            <a:fillRect/>
          </a:stretch>
        </p:blipFill>
        <p:spPr>
          <a:xfrm>
            <a:off x="5457825" y="2466975"/>
            <a:ext cx="7372350" cy="5353050"/>
          </a:xfrm>
          <a:prstGeom prst="rect">
            <a:avLst/>
          </a:prstGeom>
        </p:spPr>
      </p:pic>
    </p:spTree>
    <p:extLst>
      <p:ext uri="{BB962C8B-B14F-4D97-AF65-F5344CB8AC3E}">
        <p14:creationId xmlns:p14="http://schemas.microsoft.com/office/powerpoint/2010/main" val="4127795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072665" y="7239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Architecture Diagram</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2" name="Picture 1" descr="A diagram of a server&#10;&#10;Description automatically generated">
            <a:extLst>
              <a:ext uri="{FF2B5EF4-FFF2-40B4-BE49-F238E27FC236}">
                <a16:creationId xmlns:a16="http://schemas.microsoft.com/office/drawing/2014/main" id="{555D97D9-4025-A5BF-80AD-A5A35734753A}"/>
              </a:ext>
            </a:extLst>
          </p:cNvPr>
          <p:cNvPicPr>
            <a:picLocks noChangeAspect="1"/>
          </p:cNvPicPr>
          <p:nvPr/>
        </p:nvPicPr>
        <p:blipFill>
          <a:blip r:embed="rId5"/>
          <a:stretch>
            <a:fillRect/>
          </a:stretch>
        </p:blipFill>
        <p:spPr>
          <a:xfrm>
            <a:off x="1589690" y="2578290"/>
            <a:ext cx="15121759" cy="5458868"/>
          </a:xfrm>
          <a:prstGeom prst="rect">
            <a:avLst/>
          </a:prstGeom>
        </p:spPr>
      </p:pic>
    </p:spTree>
    <p:extLst>
      <p:ext uri="{BB962C8B-B14F-4D97-AF65-F5344CB8AC3E}">
        <p14:creationId xmlns:p14="http://schemas.microsoft.com/office/powerpoint/2010/main" val="2140167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072665" y="7239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Sequence Diagram</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3" name="Picture 2" descr="A diagram of a process&#10;&#10;Description automatically generated">
            <a:extLst>
              <a:ext uri="{FF2B5EF4-FFF2-40B4-BE49-F238E27FC236}">
                <a16:creationId xmlns:a16="http://schemas.microsoft.com/office/drawing/2014/main" id="{C62AD475-89F9-1DE3-3283-3AAD787F800D}"/>
              </a:ext>
            </a:extLst>
          </p:cNvPr>
          <p:cNvPicPr>
            <a:picLocks noChangeAspect="1"/>
          </p:cNvPicPr>
          <p:nvPr/>
        </p:nvPicPr>
        <p:blipFill>
          <a:blip r:embed="rId5"/>
          <a:stretch>
            <a:fillRect/>
          </a:stretch>
        </p:blipFill>
        <p:spPr>
          <a:xfrm>
            <a:off x="2872886" y="2807677"/>
            <a:ext cx="12542226" cy="6180992"/>
          </a:xfrm>
          <a:prstGeom prst="rect">
            <a:avLst/>
          </a:prstGeom>
        </p:spPr>
      </p:pic>
    </p:spTree>
    <p:extLst>
      <p:ext uri="{BB962C8B-B14F-4D97-AF65-F5344CB8AC3E}">
        <p14:creationId xmlns:p14="http://schemas.microsoft.com/office/powerpoint/2010/main" val="99867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31805" y="5998077"/>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072665" y="-21284"/>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State Diagram</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4B84298-71E1-5062-CBDA-DD71E5DD9873}"/>
              </a:ext>
            </a:extLst>
          </p:cNvPr>
          <p:cNvPicPr>
            <a:picLocks noChangeAspect="1"/>
          </p:cNvPicPr>
          <p:nvPr/>
        </p:nvPicPr>
        <p:blipFill>
          <a:blip r:embed="rId5"/>
          <a:stretch>
            <a:fillRect/>
          </a:stretch>
        </p:blipFill>
        <p:spPr>
          <a:xfrm>
            <a:off x="5969245" y="1374531"/>
            <a:ext cx="6979626" cy="8343899"/>
          </a:xfrm>
          <a:prstGeom prst="rect">
            <a:avLst/>
          </a:prstGeom>
        </p:spPr>
      </p:pic>
    </p:spTree>
    <p:extLst>
      <p:ext uri="{BB962C8B-B14F-4D97-AF65-F5344CB8AC3E}">
        <p14:creationId xmlns:p14="http://schemas.microsoft.com/office/powerpoint/2010/main" val="2253852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072665" y="7239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Class Diagram</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2" name="Picture 1" descr="A diagram of a string&#10;&#10;Description automatically generated">
            <a:extLst>
              <a:ext uri="{FF2B5EF4-FFF2-40B4-BE49-F238E27FC236}">
                <a16:creationId xmlns:a16="http://schemas.microsoft.com/office/drawing/2014/main" id="{265B178A-56BB-362D-20FF-893A6321F361}"/>
              </a:ext>
            </a:extLst>
          </p:cNvPr>
          <p:cNvPicPr>
            <a:picLocks noChangeAspect="1"/>
          </p:cNvPicPr>
          <p:nvPr/>
        </p:nvPicPr>
        <p:blipFill>
          <a:blip r:embed="rId5"/>
          <a:stretch>
            <a:fillRect/>
          </a:stretch>
        </p:blipFill>
        <p:spPr>
          <a:xfrm>
            <a:off x="4914900" y="2143125"/>
            <a:ext cx="8458200" cy="6000750"/>
          </a:xfrm>
          <a:prstGeom prst="rect">
            <a:avLst/>
          </a:prstGeom>
        </p:spPr>
      </p:pic>
    </p:spTree>
    <p:extLst>
      <p:ext uri="{BB962C8B-B14F-4D97-AF65-F5344CB8AC3E}">
        <p14:creationId xmlns:p14="http://schemas.microsoft.com/office/powerpoint/2010/main" val="2929041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Freeform 2"/>
          <p:cNvSpPr/>
          <p:nvPr/>
        </p:nvSpPr>
        <p:spPr>
          <a:xfrm>
            <a:off x="-681925" y="6887785"/>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752600" y="716293"/>
            <a:ext cx="15315564" cy="1231106"/>
          </a:xfrm>
          <a:prstGeom prst="rect">
            <a:avLst/>
          </a:prstGeom>
        </p:spPr>
        <p:txBody>
          <a:bodyPr lIns="0" tIns="0" rIns="0" bIns="0" rtlCol="0" anchor="t">
            <a:spAutoFit/>
          </a:bodyPr>
          <a:lstStyle/>
          <a:p>
            <a:pPr algn="ctr">
              <a:lnSpc>
                <a:spcPts val="9595"/>
              </a:lnSpc>
            </a:pPr>
            <a:r>
              <a:rPr lang="en-US" sz="8000">
                <a:solidFill>
                  <a:srgbClr val="FFFFFF"/>
                </a:solidFill>
                <a:latin typeface="Bobby Jones"/>
                <a:ea typeface="Bobby Jones"/>
                <a:cs typeface="Bobby Jones"/>
                <a:sym typeface="Bobby Jones"/>
              </a:rPr>
              <a:t>TEAM ROLE &amp; RESPONSIBILITIES</a:t>
            </a:r>
            <a:endParaRPr lang="en-US" sz="8000">
              <a:solidFill>
                <a:srgbClr val="FFFFFF"/>
              </a:solidFill>
              <a:latin typeface="Bobby Jones"/>
              <a:ea typeface="Bobby Jones"/>
              <a:cs typeface="Bobby Jones"/>
            </a:endParaRPr>
          </a:p>
        </p:txBody>
      </p:sp>
      <p:pic>
        <p:nvPicPr>
          <p:cNvPr id="7" name="Picture 6" descr="A person standing in front of a building&#10;&#10;Description automatically generated">
            <a:extLst>
              <a:ext uri="{FF2B5EF4-FFF2-40B4-BE49-F238E27FC236}">
                <a16:creationId xmlns:a16="http://schemas.microsoft.com/office/drawing/2014/main" id="{A87EBC00-DEB8-7CDD-3AF2-8BCEBC3F06EF}"/>
              </a:ext>
            </a:extLst>
          </p:cNvPr>
          <p:cNvPicPr>
            <a:picLocks noChangeAspect="1"/>
          </p:cNvPicPr>
          <p:nvPr/>
        </p:nvPicPr>
        <p:blipFill>
          <a:blip r:embed="rId4"/>
          <a:stretch>
            <a:fillRect/>
          </a:stretch>
        </p:blipFill>
        <p:spPr>
          <a:xfrm>
            <a:off x="7097842" y="3074263"/>
            <a:ext cx="3411332" cy="3082558"/>
          </a:xfrm>
          <a:prstGeom prst="rect">
            <a:avLst/>
          </a:prstGeom>
        </p:spPr>
      </p:pic>
      <p:pic>
        <p:nvPicPr>
          <p:cNvPr id="9" name="Picture 8" descr="A person taking a selfie&#10;&#10;Description automatically generated">
            <a:extLst>
              <a:ext uri="{FF2B5EF4-FFF2-40B4-BE49-F238E27FC236}">
                <a16:creationId xmlns:a16="http://schemas.microsoft.com/office/drawing/2014/main" id="{6F59322D-E949-BBE3-E0AE-8285DBC592A0}"/>
              </a:ext>
            </a:extLst>
          </p:cNvPr>
          <p:cNvPicPr>
            <a:picLocks noChangeAspect="1"/>
          </p:cNvPicPr>
          <p:nvPr/>
        </p:nvPicPr>
        <p:blipFill>
          <a:blip r:embed="rId5"/>
          <a:stretch>
            <a:fillRect/>
          </a:stretch>
        </p:blipFill>
        <p:spPr>
          <a:xfrm>
            <a:off x="1194649" y="3067419"/>
            <a:ext cx="2757611" cy="3078271"/>
          </a:xfrm>
          <a:prstGeom prst="rect">
            <a:avLst/>
          </a:prstGeom>
        </p:spPr>
      </p:pic>
      <p:pic>
        <p:nvPicPr>
          <p:cNvPr id="4" name="Picture 3" descr="A person standing on a sidewalk&#10;&#10;Description automatically generated">
            <a:extLst>
              <a:ext uri="{FF2B5EF4-FFF2-40B4-BE49-F238E27FC236}">
                <a16:creationId xmlns:a16="http://schemas.microsoft.com/office/drawing/2014/main" id="{5B573733-9525-7F1B-2562-46FC02D1278A}"/>
              </a:ext>
            </a:extLst>
          </p:cNvPr>
          <p:cNvPicPr>
            <a:picLocks noChangeAspect="1"/>
          </p:cNvPicPr>
          <p:nvPr/>
        </p:nvPicPr>
        <p:blipFill>
          <a:blip r:embed="rId6"/>
          <a:srcRect t="13043" r="9244" b="-155"/>
          <a:stretch/>
        </p:blipFill>
        <p:spPr>
          <a:xfrm>
            <a:off x="13453782" y="2920524"/>
            <a:ext cx="3164454" cy="3230630"/>
          </a:xfrm>
          <a:prstGeom prst="rect">
            <a:avLst/>
          </a:prstGeom>
        </p:spPr>
      </p:pic>
      <p:sp>
        <p:nvSpPr>
          <p:cNvPr id="6" name="TextBox 5">
            <a:extLst>
              <a:ext uri="{FF2B5EF4-FFF2-40B4-BE49-F238E27FC236}">
                <a16:creationId xmlns:a16="http://schemas.microsoft.com/office/drawing/2014/main" id="{2D476B8B-9D1D-9737-426D-44E62450CE58}"/>
              </a:ext>
            </a:extLst>
          </p:cNvPr>
          <p:cNvSpPr txBox="1"/>
          <p:nvPr/>
        </p:nvSpPr>
        <p:spPr>
          <a:xfrm>
            <a:off x="-14625" y="6258417"/>
            <a:ext cx="5176158" cy="13080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500">
                <a:solidFill>
                  <a:schemeClr val="bg1"/>
                </a:solidFill>
                <a:latin typeface="Jua"/>
                <a:ea typeface="Jua"/>
                <a:cs typeface="Lato"/>
              </a:rPr>
              <a:t>Rakesh Tirumala</a:t>
            </a:r>
          </a:p>
          <a:p>
            <a:pPr algn="ctr"/>
            <a:r>
              <a:rPr lang="en-US" sz="4400">
                <a:solidFill>
                  <a:schemeClr val="bg1"/>
                </a:solidFill>
                <a:latin typeface="Pristina"/>
                <a:ea typeface="Jua"/>
                <a:cs typeface="Lato"/>
              </a:rPr>
              <a:t> </a:t>
            </a:r>
            <a:r>
              <a:rPr lang="en-US" sz="3200">
                <a:solidFill>
                  <a:schemeClr val="bg1"/>
                </a:solidFill>
                <a:latin typeface="Pristina"/>
                <a:ea typeface="Jua"/>
                <a:cs typeface="Lato"/>
              </a:rPr>
              <a:t> Team Lead/  Developer</a:t>
            </a:r>
          </a:p>
        </p:txBody>
      </p:sp>
      <p:sp>
        <p:nvSpPr>
          <p:cNvPr id="8" name="TextBox 7">
            <a:extLst>
              <a:ext uri="{FF2B5EF4-FFF2-40B4-BE49-F238E27FC236}">
                <a16:creationId xmlns:a16="http://schemas.microsoft.com/office/drawing/2014/main" id="{B1A02F46-2F32-7914-9CDD-0E8CF649D9BC}"/>
              </a:ext>
            </a:extLst>
          </p:cNvPr>
          <p:cNvSpPr txBox="1"/>
          <p:nvPr/>
        </p:nvSpPr>
        <p:spPr>
          <a:xfrm>
            <a:off x="6130322" y="6232472"/>
            <a:ext cx="5341556" cy="13080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500">
                <a:solidFill>
                  <a:srgbClr val="FFFFFF"/>
                </a:solidFill>
                <a:latin typeface="Jua"/>
                <a:cs typeface="Segoe UI"/>
              </a:rPr>
              <a:t>Tanvi Prakash Gavali</a:t>
            </a:r>
            <a:endParaRPr lang="en-US" sz="4400">
              <a:latin typeface="Jua"/>
              <a:ea typeface="Jua"/>
              <a:cs typeface="Segoe UI"/>
            </a:endParaRPr>
          </a:p>
          <a:p>
            <a:pPr algn="ctr"/>
            <a:r>
              <a:rPr lang="en-US" sz="4400">
                <a:solidFill>
                  <a:srgbClr val="FFFFFF"/>
                </a:solidFill>
                <a:latin typeface="Pristina"/>
                <a:cs typeface="Segoe UI"/>
              </a:rPr>
              <a:t> </a:t>
            </a:r>
            <a:r>
              <a:rPr lang="en-US" sz="3200">
                <a:solidFill>
                  <a:srgbClr val="FFFFFF"/>
                </a:solidFill>
                <a:latin typeface="Pristina"/>
                <a:cs typeface="Segoe UI"/>
              </a:rPr>
              <a:t>   S</a:t>
            </a:r>
            <a:r>
              <a:rPr lang="en-US" sz="3200">
                <a:solidFill>
                  <a:srgbClr val="FFFFFF"/>
                </a:solidFill>
                <a:latin typeface="Pristina"/>
                <a:cs typeface="Calibri"/>
              </a:rPr>
              <a:t>crum</a:t>
            </a:r>
            <a:r>
              <a:rPr lang="en-US" sz="3200">
                <a:solidFill>
                  <a:srgbClr val="FFFFFF"/>
                </a:solidFill>
                <a:latin typeface="Pristina"/>
                <a:ea typeface="+mn-lt"/>
                <a:cs typeface="+mn-lt"/>
              </a:rPr>
              <a:t> Master/ Developer</a:t>
            </a:r>
            <a:endParaRPr lang="en-US" sz="3200">
              <a:latin typeface="Pristina"/>
            </a:endParaRPr>
          </a:p>
        </p:txBody>
      </p:sp>
      <p:sp>
        <p:nvSpPr>
          <p:cNvPr id="10" name="TextBox 9">
            <a:extLst>
              <a:ext uri="{FF2B5EF4-FFF2-40B4-BE49-F238E27FC236}">
                <a16:creationId xmlns:a16="http://schemas.microsoft.com/office/drawing/2014/main" id="{ECA2B556-47F8-480B-4D57-C8633936EF4C}"/>
              </a:ext>
            </a:extLst>
          </p:cNvPr>
          <p:cNvSpPr txBox="1"/>
          <p:nvPr/>
        </p:nvSpPr>
        <p:spPr>
          <a:xfrm>
            <a:off x="12366605" y="6229109"/>
            <a:ext cx="5073143" cy="13080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500">
                <a:solidFill>
                  <a:srgbClr val="FFFFFF"/>
                </a:solidFill>
                <a:latin typeface="Jua"/>
                <a:cs typeface="Segoe UI"/>
              </a:rPr>
              <a:t>Kaali Lovell</a:t>
            </a:r>
            <a:r>
              <a:rPr lang="en-US" sz="3500">
                <a:latin typeface="Jua"/>
                <a:cs typeface="Segoe UI"/>
              </a:rPr>
              <a:t>​</a:t>
            </a:r>
          </a:p>
          <a:p>
            <a:pPr algn="ctr"/>
            <a:r>
              <a:rPr lang="en-US" sz="4400">
                <a:solidFill>
                  <a:srgbClr val="FFFFFF"/>
                </a:solidFill>
                <a:latin typeface="Pristina"/>
                <a:ea typeface="Jua"/>
                <a:cs typeface="Segoe UI"/>
              </a:rPr>
              <a:t>   </a:t>
            </a:r>
            <a:r>
              <a:rPr lang="en-US" sz="3200">
                <a:solidFill>
                  <a:srgbClr val="FFFFFF"/>
                </a:solidFill>
                <a:latin typeface="Pristina"/>
                <a:ea typeface="Jua"/>
                <a:cs typeface="Segoe UI"/>
              </a:rPr>
              <a:t>Tester/ Product Designer</a:t>
            </a:r>
            <a:endParaRPr lang="en-US" sz="3200">
              <a:latin typeface="Pristina"/>
              <a:ea typeface="Jua"/>
              <a:cs typeface="Segoe UI"/>
            </a:endParaRPr>
          </a:p>
        </p:txBody>
      </p:sp>
      <p:pic>
        <p:nvPicPr>
          <p:cNvPr id="14" name="Picture 13" descr="A blue and yellow logo&#10;&#10;Description automatically generated">
            <a:extLst>
              <a:ext uri="{FF2B5EF4-FFF2-40B4-BE49-F238E27FC236}">
                <a16:creationId xmlns:a16="http://schemas.microsoft.com/office/drawing/2014/main" id="{22219B4A-84CA-2C6E-F4B9-D09EA16A2064}"/>
              </a:ext>
            </a:extLst>
          </p:cNvPr>
          <p:cNvPicPr>
            <a:picLocks noChangeAspect="1"/>
          </p:cNvPicPr>
          <p:nvPr/>
        </p:nvPicPr>
        <p:blipFill>
          <a:blip r:embed="rId7"/>
          <a:stretch>
            <a:fillRect/>
          </a:stretch>
        </p:blipFill>
        <p:spPr>
          <a:xfrm>
            <a:off x="-652" y="326"/>
            <a:ext cx="1085821" cy="102736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072665" y="7239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ER Diagram</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2" name="Picture 1" descr="A diagram of a user&#10;&#10;Description automatically generated">
            <a:extLst>
              <a:ext uri="{FF2B5EF4-FFF2-40B4-BE49-F238E27FC236}">
                <a16:creationId xmlns:a16="http://schemas.microsoft.com/office/drawing/2014/main" id="{85CFC933-3A88-2765-70FB-7152C3199BF6}"/>
              </a:ext>
            </a:extLst>
          </p:cNvPr>
          <p:cNvPicPr>
            <a:picLocks noChangeAspect="1"/>
          </p:cNvPicPr>
          <p:nvPr/>
        </p:nvPicPr>
        <p:blipFill>
          <a:blip r:embed="rId5"/>
          <a:stretch>
            <a:fillRect/>
          </a:stretch>
        </p:blipFill>
        <p:spPr>
          <a:xfrm>
            <a:off x="4043363" y="2303573"/>
            <a:ext cx="10575378" cy="6457457"/>
          </a:xfrm>
          <a:prstGeom prst="rect">
            <a:avLst/>
          </a:prstGeom>
        </p:spPr>
      </p:pic>
    </p:spTree>
    <p:extLst>
      <p:ext uri="{BB962C8B-B14F-4D97-AF65-F5344CB8AC3E}">
        <p14:creationId xmlns:p14="http://schemas.microsoft.com/office/powerpoint/2010/main" val="3560707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640773"/>
            <a:ext cx="15805214" cy="1399229"/>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User Stories </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68188AC6-0BE5-915E-B4A3-87F296095180}"/>
              </a:ext>
            </a:extLst>
          </p:cNvPr>
          <p:cNvPicPr>
            <a:picLocks noChangeAspect="1"/>
          </p:cNvPicPr>
          <p:nvPr/>
        </p:nvPicPr>
        <p:blipFill>
          <a:blip r:embed="rId5"/>
          <a:stretch>
            <a:fillRect/>
          </a:stretch>
        </p:blipFill>
        <p:spPr>
          <a:xfrm>
            <a:off x="1573696" y="2232184"/>
            <a:ext cx="14676782" cy="6650893"/>
          </a:xfrm>
          <a:prstGeom prst="rect">
            <a:avLst/>
          </a:prstGeom>
        </p:spPr>
      </p:pic>
    </p:spTree>
    <p:extLst>
      <p:ext uri="{BB962C8B-B14F-4D97-AF65-F5344CB8AC3E}">
        <p14:creationId xmlns:p14="http://schemas.microsoft.com/office/powerpoint/2010/main" val="888617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640773"/>
            <a:ext cx="15805214" cy="1399229"/>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User Stories</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2" name="Picture 1">
            <a:extLst>
              <a:ext uri="{FF2B5EF4-FFF2-40B4-BE49-F238E27FC236}">
                <a16:creationId xmlns:a16="http://schemas.microsoft.com/office/drawing/2014/main" id="{47681219-492E-765D-3A18-87946E9C68E6}"/>
              </a:ext>
            </a:extLst>
          </p:cNvPr>
          <p:cNvPicPr>
            <a:picLocks noChangeAspect="1"/>
          </p:cNvPicPr>
          <p:nvPr/>
        </p:nvPicPr>
        <p:blipFill>
          <a:blip r:embed="rId5"/>
          <a:stretch>
            <a:fillRect/>
          </a:stretch>
        </p:blipFill>
        <p:spPr>
          <a:xfrm>
            <a:off x="2269435" y="3071902"/>
            <a:ext cx="14428304" cy="5683760"/>
          </a:xfrm>
          <a:prstGeom prst="rect">
            <a:avLst/>
          </a:prstGeom>
        </p:spPr>
      </p:pic>
    </p:spTree>
    <p:extLst>
      <p:ext uri="{BB962C8B-B14F-4D97-AF65-F5344CB8AC3E}">
        <p14:creationId xmlns:p14="http://schemas.microsoft.com/office/powerpoint/2010/main" val="4198348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640773"/>
            <a:ext cx="15805214" cy="1399229"/>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User Stories </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1AF275FB-8353-4CC5-2279-35E5EA6B7207}"/>
              </a:ext>
            </a:extLst>
          </p:cNvPr>
          <p:cNvPicPr>
            <a:picLocks noChangeAspect="1"/>
          </p:cNvPicPr>
          <p:nvPr/>
        </p:nvPicPr>
        <p:blipFill>
          <a:blip r:embed="rId5"/>
          <a:stretch>
            <a:fillRect/>
          </a:stretch>
        </p:blipFill>
        <p:spPr>
          <a:xfrm>
            <a:off x="2981740" y="3026290"/>
            <a:ext cx="12738651" cy="6006899"/>
          </a:xfrm>
          <a:prstGeom prst="rect">
            <a:avLst/>
          </a:prstGeom>
        </p:spPr>
      </p:pic>
    </p:spTree>
    <p:extLst>
      <p:ext uri="{BB962C8B-B14F-4D97-AF65-F5344CB8AC3E}">
        <p14:creationId xmlns:p14="http://schemas.microsoft.com/office/powerpoint/2010/main" val="3929150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425735" y="79857"/>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Test Cases</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4442CC61-EC09-C064-7B30-DC11040B976D}"/>
              </a:ext>
            </a:extLst>
          </p:cNvPr>
          <p:cNvGraphicFramePr>
            <a:graphicFrameLocks noGrp="1"/>
          </p:cNvGraphicFramePr>
          <p:nvPr>
            <p:extLst>
              <p:ext uri="{D42A27DB-BD31-4B8C-83A1-F6EECF244321}">
                <p14:modId xmlns:p14="http://schemas.microsoft.com/office/powerpoint/2010/main" val="3280232349"/>
              </p:ext>
            </p:extLst>
          </p:nvPr>
        </p:nvGraphicFramePr>
        <p:xfrm>
          <a:off x="2370667" y="1661583"/>
          <a:ext cx="13904758" cy="7710593"/>
        </p:xfrm>
        <a:graphic>
          <a:graphicData uri="http://schemas.openxmlformats.org/drawingml/2006/table">
            <a:tbl>
              <a:tblPr firstRow="1" bandRow="1">
                <a:tableStyleId>{EB9631B5-78F2-41C9-869B-9F39066F8104}</a:tableStyleId>
              </a:tblPr>
              <a:tblGrid>
                <a:gridCol w="1598083">
                  <a:extLst>
                    <a:ext uri="{9D8B030D-6E8A-4147-A177-3AD203B41FA5}">
                      <a16:colId xmlns:a16="http://schemas.microsoft.com/office/drawing/2014/main" val="1207646256"/>
                    </a:ext>
                  </a:extLst>
                </a:gridCol>
                <a:gridCol w="2021415">
                  <a:extLst>
                    <a:ext uri="{9D8B030D-6E8A-4147-A177-3AD203B41FA5}">
                      <a16:colId xmlns:a16="http://schemas.microsoft.com/office/drawing/2014/main" val="1077231799"/>
                    </a:ext>
                  </a:extLst>
                </a:gridCol>
                <a:gridCol w="2412999">
                  <a:extLst>
                    <a:ext uri="{9D8B030D-6E8A-4147-A177-3AD203B41FA5}">
                      <a16:colId xmlns:a16="http://schemas.microsoft.com/office/drawing/2014/main" val="2195701848"/>
                    </a:ext>
                  </a:extLst>
                </a:gridCol>
                <a:gridCol w="1005415">
                  <a:extLst>
                    <a:ext uri="{9D8B030D-6E8A-4147-A177-3AD203B41FA5}">
                      <a16:colId xmlns:a16="http://schemas.microsoft.com/office/drawing/2014/main" val="1532755133"/>
                    </a:ext>
                  </a:extLst>
                </a:gridCol>
                <a:gridCol w="3333749">
                  <a:extLst>
                    <a:ext uri="{9D8B030D-6E8A-4147-A177-3AD203B41FA5}">
                      <a16:colId xmlns:a16="http://schemas.microsoft.com/office/drawing/2014/main" val="840795714"/>
                    </a:ext>
                  </a:extLst>
                </a:gridCol>
                <a:gridCol w="2290807">
                  <a:extLst>
                    <a:ext uri="{9D8B030D-6E8A-4147-A177-3AD203B41FA5}">
                      <a16:colId xmlns:a16="http://schemas.microsoft.com/office/drawing/2014/main" val="664990610"/>
                    </a:ext>
                  </a:extLst>
                </a:gridCol>
                <a:gridCol w="1242290">
                  <a:extLst>
                    <a:ext uri="{9D8B030D-6E8A-4147-A177-3AD203B41FA5}">
                      <a16:colId xmlns:a16="http://schemas.microsoft.com/office/drawing/2014/main" val="1474628452"/>
                    </a:ext>
                  </a:extLst>
                </a:gridCol>
              </a:tblGrid>
              <a:tr h="370840">
                <a:tc>
                  <a:txBody>
                    <a:bodyPr/>
                    <a:lstStyle/>
                    <a:p>
                      <a:r>
                        <a:rPr lang="en-US" sz="1400"/>
                        <a:t>Feature to Test</a:t>
                      </a:r>
                    </a:p>
                  </a:txBody>
                  <a:tcPr/>
                </a:tc>
                <a:tc>
                  <a:txBody>
                    <a:bodyPr/>
                    <a:lstStyle/>
                    <a:p>
                      <a:r>
                        <a:rPr lang="en-US" sz="1400"/>
                        <a:t>Test Case</a:t>
                      </a:r>
                    </a:p>
                  </a:txBody>
                  <a:tcPr/>
                </a:tc>
                <a:tc>
                  <a:txBody>
                    <a:bodyPr/>
                    <a:lstStyle/>
                    <a:p>
                      <a:r>
                        <a:rPr lang="en-US" sz="1400"/>
                        <a:t>Test Steps</a:t>
                      </a:r>
                    </a:p>
                  </a:txBody>
                  <a:tcPr/>
                </a:tc>
                <a:tc>
                  <a:txBody>
                    <a:bodyPr/>
                    <a:lstStyle/>
                    <a:p>
                      <a:r>
                        <a:rPr lang="en-US" sz="1400"/>
                        <a:t>Test Data</a:t>
                      </a:r>
                    </a:p>
                  </a:txBody>
                  <a:tcPr/>
                </a:tc>
                <a:tc>
                  <a:txBody>
                    <a:bodyPr/>
                    <a:lstStyle/>
                    <a:p>
                      <a:r>
                        <a:rPr lang="en-US" sz="1400"/>
                        <a:t>Expected Result</a:t>
                      </a:r>
                    </a:p>
                  </a:txBody>
                  <a:tcPr/>
                </a:tc>
                <a:tc>
                  <a:txBody>
                    <a:bodyPr/>
                    <a:lstStyle/>
                    <a:p>
                      <a:r>
                        <a:rPr lang="en-US" sz="1400"/>
                        <a:t>Actual Result</a:t>
                      </a:r>
                    </a:p>
                  </a:txBody>
                  <a:tcPr/>
                </a:tc>
                <a:tc>
                  <a:txBody>
                    <a:bodyPr/>
                    <a:lstStyle/>
                    <a:p>
                      <a:r>
                        <a:rPr lang="en-US" sz="1400"/>
                        <a:t>Pass/Fail</a:t>
                      </a:r>
                    </a:p>
                  </a:txBody>
                  <a:tcPr/>
                </a:tc>
                <a:extLst>
                  <a:ext uri="{0D108BD9-81ED-4DB2-BD59-A6C34878D82A}">
                    <a16:rowId xmlns:a16="http://schemas.microsoft.com/office/drawing/2014/main" val="1885234071"/>
                  </a:ext>
                </a:extLst>
              </a:tr>
              <a:tr h="370840">
                <a:tc>
                  <a:txBody>
                    <a:bodyPr/>
                    <a:lstStyle/>
                    <a:p>
                      <a:pPr lvl="0">
                        <a:buNone/>
                      </a:pPr>
                      <a:r>
                        <a:rPr lang="en-US" sz="1200" b="0" i="0" u="none" strike="noStrike" noProof="0">
                          <a:solidFill>
                            <a:srgbClr val="000000"/>
                          </a:solidFill>
                          <a:latin typeface="Calibri"/>
                        </a:rPr>
                        <a:t>"Upload" button</a:t>
                      </a:r>
                      <a:endParaRPr lang="en-US" sz="1200"/>
                    </a:p>
                  </a:txBody>
                  <a:tcPr/>
                </a:tc>
                <a:tc>
                  <a:txBody>
                    <a:bodyPr/>
                    <a:lstStyle/>
                    <a:p>
                      <a:r>
                        <a:rPr lang="en-US" sz="1200"/>
                        <a:t>Ensure chosen file is uploaded </a:t>
                      </a:r>
                    </a:p>
                  </a:txBody>
                  <a:tcPr/>
                </a:tc>
                <a:tc>
                  <a:txBody>
                    <a:bodyPr/>
                    <a:lstStyle/>
                    <a:p>
                      <a:r>
                        <a:rPr lang="en-US" sz="1200"/>
                        <a:t>Click upload &gt; file explorer opens &gt; select audio file</a:t>
                      </a:r>
                    </a:p>
                  </a:txBody>
                  <a:tcPr/>
                </a:tc>
                <a:tc>
                  <a:txBody>
                    <a:bodyPr/>
                    <a:lstStyle/>
                    <a:p>
                      <a:r>
                        <a:rPr lang="en-US" sz="1200"/>
                        <a:t>.mp3</a:t>
                      </a:r>
                    </a:p>
                    <a:p>
                      <a:pPr lvl="0">
                        <a:buNone/>
                      </a:pPr>
                      <a:r>
                        <a:rPr lang="en-US" sz="1200"/>
                        <a:t>.wav </a:t>
                      </a:r>
                    </a:p>
                  </a:txBody>
                  <a:tcPr/>
                </a:tc>
                <a:tc>
                  <a:txBody>
                    <a:bodyPr/>
                    <a:lstStyle/>
                    <a:p>
                      <a:r>
                        <a:rPr lang="en-US" sz="1200"/>
                        <a:t>Selected audio file is presented on screen</a:t>
                      </a:r>
                    </a:p>
                  </a:txBody>
                  <a:tcPr/>
                </a:tc>
                <a:tc>
                  <a:txBody>
                    <a:bodyPr/>
                    <a:lstStyle/>
                    <a:p>
                      <a:r>
                        <a:rPr lang="en-US" sz="1200"/>
                        <a:t>Audio file was accepted</a:t>
                      </a:r>
                    </a:p>
                  </a:txBody>
                  <a:tcPr/>
                </a:tc>
                <a:tc>
                  <a:txBody>
                    <a:bodyPr/>
                    <a:lstStyle/>
                    <a:p>
                      <a:r>
                        <a:rPr lang="en-US" sz="1200"/>
                        <a:t>Pass</a:t>
                      </a:r>
                    </a:p>
                  </a:txBody>
                  <a:tcPr/>
                </a:tc>
                <a:extLst>
                  <a:ext uri="{0D108BD9-81ED-4DB2-BD59-A6C34878D82A}">
                    <a16:rowId xmlns:a16="http://schemas.microsoft.com/office/drawing/2014/main" val="1729092016"/>
                  </a:ext>
                </a:extLst>
              </a:tr>
              <a:tr h="1121833">
                <a:tc>
                  <a:txBody>
                    <a:bodyPr/>
                    <a:lstStyle/>
                    <a:p>
                      <a:pPr lvl="0">
                        <a:buNone/>
                      </a:pPr>
                      <a:r>
                        <a:rPr lang="en-US" sz="1200" b="0" i="0" u="none" strike="noStrike" noProof="0">
                          <a:solidFill>
                            <a:srgbClr val="000000"/>
                          </a:solidFill>
                          <a:latin typeface="Calibri"/>
                        </a:rPr>
                        <a:t>"Upload" button</a:t>
                      </a:r>
                      <a:endParaRPr lang="en-US" sz="1200"/>
                    </a:p>
                  </a:txBody>
                  <a:tcPr/>
                </a:tc>
                <a:tc>
                  <a:txBody>
                    <a:bodyPr/>
                    <a:lstStyle/>
                    <a:p>
                      <a:pPr lvl="0">
                        <a:buNone/>
                      </a:pPr>
                      <a:r>
                        <a:rPr lang="en-US" sz="1200" u="none" strike="noStrike" noProof="0">
                          <a:solidFill>
                            <a:srgbClr val="000000"/>
                          </a:solidFill>
                        </a:rPr>
                        <a:t>Verify accepted audio type</a:t>
                      </a:r>
                      <a:endParaRPr lang="en-US" sz="1200"/>
                    </a:p>
                  </a:txBody>
                  <a:tcPr/>
                </a:tc>
                <a:tc>
                  <a:txBody>
                    <a:bodyPr/>
                    <a:lstStyle/>
                    <a:p>
                      <a:pPr lvl="0">
                        <a:buNone/>
                      </a:pPr>
                      <a:r>
                        <a:rPr lang="en-US" sz="1200" u="none" strike="noStrike" noProof="0">
                          <a:solidFill>
                            <a:srgbClr val="000000"/>
                          </a:solidFill>
                        </a:rPr>
                        <a:t>Click upload &gt; file explorer opens &gt; searches through to ensure no other file types are shown to be accepted</a:t>
                      </a:r>
                      <a:endParaRPr lang="en-US" sz="1200"/>
                    </a:p>
                  </a:txBody>
                  <a:tcPr/>
                </a:tc>
                <a:tc>
                  <a:txBody>
                    <a:bodyPr/>
                    <a:lstStyle/>
                    <a:p>
                      <a:r>
                        <a:rPr lang="en-US" sz="1200"/>
                        <a:t>.mp3</a:t>
                      </a:r>
                    </a:p>
                    <a:p>
                      <a:pPr lvl="0">
                        <a:buNone/>
                      </a:pPr>
                      <a:r>
                        <a:rPr lang="en-US" sz="1200"/>
                        <a:t>.wav</a:t>
                      </a:r>
                    </a:p>
                    <a:p>
                      <a:pPr lvl="0">
                        <a:buNone/>
                      </a:pPr>
                      <a:r>
                        <a:rPr lang="en-US" sz="1200"/>
                        <a:t>.m4a</a:t>
                      </a:r>
                    </a:p>
                    <a:p>
                      <a:pPr lvl="0">
                        <a:buNone/>
                      </a:pPr>
                      <a:r>
                        <a:rPr lang="en-US" sz="1200"/>
                        <a:t>.</a:t>
                      </a:r>
                      <a:r>
                        <a:rPr lang="en-US" sz="1200" err="1"/>
                        <a:t>wma</a:t>
                      </a:r>
                      <a:endParaRPr lang="en-US" sz="1200"/>
                    </a:p>
                    <a:p>
                      <a:pPr lvl="0">
                        <a:buNone/>
                      </a:pPr>
                      <a:r>
                        <a:rPr lang="en-US" sz="1200"/>
                        <a:t>.</a:t>
                      </a:r>
                      <a:r>
                        <a:rPr lang="en-US" sz="1200" err="1"/>
                        <a:t>flac</a:t>
                      </a:r>
                      <a:endParaRPr lang="en-US" sz="1200"/>
                    </a:p>
                  </a:txBody>
                  <a:tcPr/>
                </a:tc>
                <a:tc>
                  <a:txBody>
                    <a:bodyPr/>
                    <a:lstStyle/>
                    <a:p>
                      <a:r>
                        <a:rPr lang="en-US" sz="1200"/>
                        <a:t>Only .mp3 and .wav files should be shown as accepted files in file explorer</a:t>
                      </a:r>
                    </a:p>
                  </a:txBody>
                  <a:tcPr/>
                </a:tc>
                <a:tc>
                  <a:txBody>
                    <a:bodyPr/>
                    <a:lstStyle/>
                    <a:p>
                      <a:r>
                        <a:rPr lang="en-US" sz="1200"/>
                        <a:t>The program allows for both .mp3 and .wav files to be selected</a:t>
                      </a:r>
                    </a:p>
                  </a:txBody>
                  <a:tcPr/>
                </a:tc>
                <a:tc>
                  <a:txBody>
                    <a:bodyPr/>
                    <a:lstStyle/>
                    <a:p>
                      <a:r>
                        <a:rPr lang="en-US" sz="1200"/>
                        <a:t>Pass</a:t>
                      </a:r>
                    </a:p>
                  </a:txBody>
                  <a:tcPr/>
                </a:tc>
                <a:extLst>
                  <a:ext uri="{0D108BD9-81ED-4DB2-BD59-A6C34878D82A}">
                    <a16:rowId xmlns:a16="http://schemas.microsoft.com/office/drawing/2014/main" val="3645960231"/>
                  </a:ext>
                </a:extLst>
              </a:tr>
              <a:tr h="370840">
                <a:tc>
                  <a:txBody>
                    <a:bodyPr/>
                    <a:lstStyle/>
                    <a:p>
                      <a:pPr lvl="0">
                        <a:buNone/>
                      </a:pPr>
                      <a:r>
                        <a:rPr lang="en-US" sz="1200" b="0" i="0" u="none" strike="noStrike" noProof="0">
                          <a:solidFill>
                            <a:srgbClr val="000000"/>
                          </a:solidFill>
                          <a:latin typeface="Calibri"/>
                        </a:rPr>
                        <a:t>"Upload" button</a:t>
                      </a:r>
                      <a:endParaRPr lang="en-US"/>
                    </a:p>
                  </a:txBody>
                  <a:tcPr/>
                </a:tc>
                <a:tc>
                  <a:txBody>
                    <a:bodyPr/>
                    <a:lstStyle/>
                    <a:p>
                      <a:r>
                        <a:rPr lang="en-US" sz="1200"/>
                        <a:t>User should be able to see the file name on screen once its selected</a:t>
                      </a:r>
                    </a:p>
                  </a:txBody>
                  <a:tcPr/>
                </a:tc>
                <a:tc>
                  <a:txBody>
                    <a:bodyPr/>
                    <a:lstStyle/>
                    <a:p>
                      <a:pPr lvl="0">
                        <a:buNone/>
                      </a:pPr>
                      <a:r>
                        <a:rPr lang="en-US" sz="1200" u="none" strike="noStrike" noProof="0">
                          <a:solidFill>
                            <a:srgbClr val="000000"/>
                          </a:solidFill>
                        </a:rPr>
                        <a:t>Click upload &gt; file explorer opens &gt; select audio file &gt; file name shows on screen</a:t>
                      </a:r>
                      <a:endParaRPr lang="en-US" sz="1200"/>
                    </a:p>
                  </a:txBody>
                  <a:tcPr/>
                </a:tc>
                <a:tc>
                  <a:txBody>
                    <a:bodyPr/>
                    <a:lstStyle/>
                    <a:p>
                      <a:pPr lvl="0">
                        <a:buNone/>
                      </a:pPr>
                      <a:r>
                        <a:rPr lang="en-US" sz="1200" u="none" strike="noStrike" noProof="0">
                          <a:solidFill>
                            <a:srgbClr val="000000"/>
                          </a:solidFill>
                        </a:rPr>
                        <a:t>.mp3</a:t>
                      </a:r>
                    </a:p>
                    <a:p>
                      <a:pPr lvl="0">
                        <a:buNone/>
                      </a:pPr>
                      <a:r>
                        <a:rPr lang="en-US" sz="1200" u="none" strike="noStrike" noProof="0">
                          <a:solidFill>
                            <a:srgbClr val="000000"/>
                          </a:solidFill>
                        </a:rPr>
                        <a:t>.wav </a:t>
                      </a:r>
                      <a:endParaRPr lang="en-US" sz="1200"/>
                    </a:p>
                  </a:txBody>
                  <a:tcPr/>
                </a:tc>
                <a:tc>
                  <a:txBody>
                    <a:bodyPr/>
                    <a:lstStyle/>
                    <a:p>
                      <a:r>
                        <a:rPr lang="en-US" sz="1200"/>
                        <a:t>The audio file name is shown on screen after being selected</a:t>
                      </a:r>
                    </a:p>
                  </a:txBody>
                  <a:tcPr/>
                </a:tc>
                <a:tc>
                  <a:txBody>
                    <a:bodyPr/>
                    <a:lstStyle/>
                    <a:p>
                      <a:r>
                        <a:rPr lang="en-US" sz="1200"/>
                        <a:t>The file name was shown on screen after being selected</a:t>
                      </a:r>
                    </a:p>
                  </a:txBody>
                  <a:tcPr/>
                </a:tc>
                <a:tc>
                  <a:txBody>
                    <a:bodyPr/>
                    <a:lstStyle/>
                    <a:p>
                      <a:r>
                        <a:rPr lang="en-US" sz="1200"/>
                        <a:t>Pass</a:t>
                      </a:r>
                    </a:p>
                  </a:txBody>
                  <a:tcPr/>
                </a:tc>
                <a:extLst>
                  <a:ext uri="{0D108BD9-81ED-4DB2-BD59-A6C34878D82A}">
                    <a16:rowId xmlns:a16="http://schemas.microsoft.com/office/drawing/2014/main" val="3157848540"/>
                  </a:ext>
                </a:extLst>
              </a:tr>
              <a:tr h="370840">
                <a:tc>
                  <a:txBody>
                    <a:bodyPr/>
                    <a:lstStyle/>
                    <a:p>
                      <a:r>
                        <a:rPr lang="en-US" sz="1200"/>
                        <a:t>"x" Delete Button</a:t>
                      </a:r>
                    </a:p>
                  </a:txBody>
                  <a:tcPr/>
                </a:tc>
                <a:tc>
                  <a:txBody>
                    <a:bodyPr/>
                    <a:lstStyle/>
                    <a:p>
                      <a:r>
                        <a:rPr lang="en-US" sz="1200"/>
                        <a:t>Once user select the "x" icon, the file is deleted, and user is unable to see the name of file on screen</a:t>
                      </a:r>
                    </a:p>
                  </a:txBody>
                  <a:tcPr/>
                </a:tc>
                <a:tc>
                  <a:txBody>
                    <a:bodyPr/>
                    <a:lstStyle/>
                    <a:p>
                      <a:pPr lvl="0" algn="l">
                        <a:lnSpc>
                          <a:spcPct val="100000"/>
                        </a:lnSpc>
                        <a:spcBef>
                          <a:spcPts val="0"/>
                        </a:spcBef>
                        <a:spcAft>
                          <a:spcPts val="0"/>
                        </a:spcAft>
                        <a:buNone/>
                      </a:pPr>
                      <a:r>
                        <a:rPr lang="en-US" sz="1200" u="none" strike="noStrike" noProof="0">
                          <a:solidFill>
                            <a:srgbClr val="000000"/>
                          </a:solidFill>
                        </a:rPr>
                        <a:t>Click upload &gt; file explorer opens &gt; select audio file &gt; file name shows on screen &gt; click "x" icon next to file name &gt; file deleted</a:t>
                      </a:r>
                    </a:p>
                  </a:txBody>
                  <a:tcPr/>
                </a:tc>
                <a:tc>
                  <a:txBody>
                    <a:bodyPr/>
                    <a:lstStyle/>
                    <a:p>
                      <a:pPr lvl="0">
                        <a:buNone/>
                      </a:pPr>
                      <a:r>
                        <a:rPr lang="en-US" sz="1200" u="none" strike="noStrike" noProof="0">
                          <a:solidFill>
                            <a:srgbClr val="000000"/>
                          </a:solidFill>
                        </a:rPr>
                        <a:t>.mp3</a:t>
                      </a:r>
                    </a:p>
                    <a:p>
                      <a:pPr lvl="0">
                        <a:buNone/>
                      </a:pPr>
                      <a:r>
                        <a:rPr lang="en-US" sz="1200" u="none" strike="noStrike" noProof="0">
                          <a:solidFill>
                            <a:srgbClr val="000000"/>
                          </a:solidFill>
                        </a:rPr>
                        <a:t>.wav </a:t>
                      </a:r>
                      <a:endParaRPr lang="en-US" sz="1200"/>
                    </a:p>
                  </a:txBody>
                  <a:tcPr/>
                </a:tc>
                <a:tc>
                  <a:txBody>
                    <a:bodyPr/>
                    <a:lstStyle/>
                    <a:p>
                      <a:r>
                        <a:rPr lang="en-US" sz="1200"/>
                        <a:t>The file should be deleted and the file name should be removed from screen</a:t>
                      </a:r>
                    </a:p>
                  </a:txBody>
                  <a:tcPr/>
                </a:tc>
                <a:tc>
                  <a:txBody>
                    <a:bodyPr/>
                    <a:lstStyle/>
                    <a:p>
                      <a:r>
                        <a:rPr lang="en-US" sz="1200"/>
                        <a:t>User is able to click on the "x" icon, and the file was deleted. The file name was removed from display</a:t>
                      </a:r>
                    </a:p>
                  </a:txBody>
                  <a:tcPr/>
                </a:tc>
                <a:tc>
                  <a:txBody>
                    <a:bodyPr/>
                    <a:lstStyle/>
                    <a:p>
                      <a:r>
                        <a:rPr lang="en-US" sz="1200"/>
                        <a:t>Pass</a:t>
                      </a:r>
                    </a:p>
                  </a:txBody>
                  <a:tcPr/>
                </a:tc>
                <a:extLst>
                  <a:ext uri="{0D108BD9-81ED-4DB2-BD59-A6C34878D82A}">
                    <a16:rowId xmlns:a16="http://schemas.microsoft.com/office/drawing/2014/main" val="1043983868"/>
                  </a:ext>
                </a:extLst>
              </a:tr>
              <a:tr h="370840">
                <a:tc>
                  <a:txBody>
                    <a:bodyPr/>
                    <a:lstStyle/>
                    <a:p>
                      <a:r>
                        <a:rPr lang="en-US" sz="1200"/>
                        <a:t>Transcribe Button</a:t>
                      </a:r>
                    </a:p>
                  </a:txBody>
                  <a:tcPr/>
                </a:tc>
                <a:tc>
                  <a:txBody>
                    <a:bodyPr/>
                    <a:lstStyle/>
                    <a:p>
                      <a:pPr lvl="0">
                        <a:buNone/>
                      </a:pPr>
                      <a:r>
                        <a:rPr lang="en-US" sz="1200" b="0" i="0" u="none" strike="noStrike" noProof="0">
                          <a:solidFill>
                            <a:srgbClr val="000000"/>
                          </a:solidFill>
                          <a:latin typeface="Calibri"/>
                        </a:rPr>
                        <a:t>Transcribe button should redirect page</a:t>
                      </a:r>
                      <a:endParaRPr lang="en-US"/>
                    </a:p>
                  </a:txBody>
                  <a:tcPr/>
                </a:tc>
                <a:tc>
                  <a:txBody>
                    <a:bodyPr/>
                    <a:lstStyle/>
                    <a:p>
                      <a:r>
                        <a:rPr lang="en-US" sz="1200"/>
                        <a:t>Click "Transcribe" button &gt; Page redirected to the           transcription-translation page</a:t>
                      </a:r>
                      <a:endParaRPr lang="en-US" sz="1200" err="1"/>
                    </a:p>
                  </a:txBody>
                  <a:tcPr/>
                </a:tc>
                <a:tc>
                  <a:txBody>
                    <a:bodyPr/>
                    <a:lstStyle/>
                    <a:p>
                      <a:pPr lvl="0">
                        <a:buNone/>
                      </a:pPr>
                      <a:r>
                        <a:rPr lang="en-US" sz="1200" u="none" strike="noStrike" noProof="0">
                          <a:solidFill>
                            <a:srgbClr val="000000"/>
                          </a:solidFill>
                        </a:rPr>
                        <a:t>.mp3</a:t>
                      </a:r>
                    </a:p>
                    <a:p>
                      <a:pPr lvl="0">
                        <a:buNone/>
                      </a:pPr>
                      <a:r>
                        <a:rPr lang="en-US" sz="1200" u="none" strike="noStrike" noProof="0">
                          <a:solidFill>
                            <a:srgbClr val="000000"/>
                          </a:solidFill>
                        </a:rPr>
                        <a:t>.wav </a:t>
                      </a:r>
                      <a:endParaRPr lang="en-US"/>
                    </a:p>
                  </a:txBody>
                  <a:tcPr/>
                </a:tc>
                <a:tc>
                  <a:txBody>
                    <a:bodyPr/>
                    <a:lstStyle/>
                    <a:p>
                      <a:pPr lvl="0">
                        <a:buNone/>
                      </a:pPr>
                      <a:r>
                        <a:rPr lang="en-US" sz="1200" b="0" i="0" u="none" strike="noStrike" noProof="0">
                          <a:solidFill>
                            <a:srgbClr val="000000"/>
                          </a:solidFill>
                          <a:latin typeface="Calibri"/>
                        </a:rPr>
                        <a:t>When a user click the "Transcribe" button, it redirect you to another page that shows the transcribed texts</a:t>
                      </a:r>
                      <a:endParaRPr lang="en-US"/>
                    </a:p>
                  </a:txBody>
                  <a:tcPr/>
                </a:tc>
                <a:tc>
                  <a:txBody>
                    <a:bodyPr/>
                    <a:lstStyle/>
                    <a:p>
                      <a:r>
                        <a:rPr lang="en-US" sz="1200"/>
                        <a:t>User was redirected to the correct transcription-translation page</a:t>
                      </a:r>
                    </a:p>
                  </a:txBody>
                  <a:tcPr/>
                </a:tc>
                <a:tc>
                  <a:txBody>
                    <a:bodyPr/>
                    <a:lstStyle/>
                    <a:p>
                      <a:pPr lvl="0">
                        <a:buNone/>
                      </a:pPr>
                      <a:r>
                        <a:rPr lang="en-US" sz="1200" u="none" strike="noStrike" noProof="0">
                          <a:solidFill>
                            <a:srgbClr val="000000"/>
                          </a:solidFill>
                        </a:rPr>
                        <a:t>Pass</a:t>
                      </a:r>
                      <a:endParaRPr lang="en-US"/>
                    </a:p>
                  </a:txBody>
                  <a:tcPr/>
                </a:tc>
                <a:extLst>
                  <a:ext uri="{0D108BD9-81ED-4DB2-BD59-A6C34878D82A}">
                    <a16:rowId xmlns:a16="http://schemas.microsoft.com/office/drawing/2014/main" val="1442801567"/>
                  </a:ext>
                </a:extLst>
              </a:tr>
              <a:tr h="370840">
                <a:tc>
                  <a:txBody>
                    <a:bodyPr/>
                    <a:lstStyle/>
                    <a:p>
                      <a:r>
                        <a:rPr lang="en-US" sz="1200"/>
                        <a:t>Transcribe Button</a:t>
                      </a:r>
                    </a:p>
                  </a:txBody>
                  <a:tcPr/>
                </a:tc>
                <a:tc>
                  <a:txBody>
                    <a:bodyPr/>
                    <a:lstStyle/>
                    <a:p>
                      <a:pPr lvl="0">
                        <a:buNone/>
                      </a:pPr>
                      <a:r>
                        <a:rPr lang="en-US" sz="1200" b="0" i="0" u="none" strike="noStrike" noProof="0">
                          <a:solidFill>
                            <a:srgbClr val="000000"/>
                          </a:solidFill>
                          <a:latin typeface="Calibri"/>
                        </a:rPr>
                        <a:t>Transcribe button should initiate whisper model</a:t>
                      </a:r>
                      <a:endParaRPr lang="en-US"/>
                    </a:p>
                  </a:txBody>
                  <a:tcPr/>
                </a:tc>
                <a:tc>
                  <a:txBody>
                    <a:bodyPr/>
                    <a:lstStyle/>
                    <a:p>
                      <a:pPr lvl="0">
                        <a:buNone/>
                      </a:pPr>
                      <a:r>
                        <a:rPr lang="en-US" sz="1200" b="0" i="0" u="none" strike="noStrike" noProof="0">
                          <a:solidFill>
                            <a:srgbClr val="000000"/>
                          </a:solidFill>
                          <a:latin typeface="Calibri"/>
                        </a:rPr>
                        <a:t>Click upload &gt; file explorer opens &gt; select audio file &gt; click "Transcribe" &gt; inspect the page: console</a:t>
                      </a:r>
                      <a:endParaRPr lang="en-US"/>
                    </a:p>
                  </a:txBody>
                  <a:tcPr/>
                </a:tc>
                <a:tc>
                  <a:txBody>
                    <a:bodyPr/>
                    <a:lstStyle/>
                    <a:p>
                      <a:pPr lvl="0">
                        <a:buNone/>
                      </a:pPr>
                      <a:r>
                        <a:rPr lang="en-US" sz="1200" u="none" strike="noStrike" noProof="0">
                          <a:solidFill>
                            <a:srgbClr val="000000"/>
                          </a:solidFill>
                        </a:rPr>
                        <a:t>.mp3</a:t>
                      </a:r>
                    </a:p>
                    <a:p>
                      <a:pPr lvl="0">
                        <a:buNone/>
                      </a:pPr>
                      <a:r>
                        <a:rPr lang="en-US" sz="1200" u="none" strike="noStrike" noProof="0">
                          <a:solidFill>
                            <a:srgbClr val="000000"/>
                          </a:solidFill>
                        </a:rPr>
                        <a:t>.wav </a:t>
                      </a:r>
                      <a:endParaRPr lang="en-US"/>
                    </a:p>
                  </a:txBody>
                  <a:tcPr/>
                </a:tc>
                <a:tc>
                  <a:txBody>
                    <a:bodyPr/>
                    <a:lstStyle/>
                    <a:p>
                      <a:pPr lvl="0">
                        <a:buNone/>
                      </a:pPr>
                      <a:r>
                        <a:rPr lang="en-US" sz="1200" b="0" i="0" u="none" strike="noStrike" noProof="0">
                          <a:solidFill>
                            <a:srgbClr val="000000"/>
                          </a:solidFill>
                          <a:latin typeface="Calibri"/>
                        </a:rPr>
                        <a:t>As the transcription process is occurring, and you're inspecting the page using the console, one should see the messages "DOWNLOADING", the AI model being called, and an object returned with the transcribed text.</a:t>
                      </a:r>
                    </a:p>
                  </a:txBody>
                  <a:tcPr/>
                </a:tc>
                <a:tc>
                  <a:txBody>
                    <a:bodyPr/>
                    <a:lstStyle/>
                    <a:p>
                      <a:r>
                        <a:rPr lang="en-US" sz="1200"/>
                        <a:t>The expected results occurred as expected, there were also some warnings shown.</a:t>
                      </a:r>
                    </a:p>
                  </a:txBody>
                  <a:tcPr/>
                </a:tc>
                <a:tc>
                  <a:txBody>
                    <a:bodyPr/>
                    <a:lstStyle/>
                    <a:p>
                      <a:pPr lvl="0">
                        <a:buNone/>
                      </a:pPr>
                      <a:r>
                        <a:rPr lang="en-US" sz="1200" u="none" strike="noStrike" noProof="0">
                          <a:solidFill>
                            <a:srgbClr val="000000"/>
                          </a:solidFill>
                        </a:rPr>
                        <a:t>Pass</a:t>
                      </a:r>
                      <a:endParaRPr lang="en-US"/>
                    </a:p>
                  </a:txBody>
                  <a:tcPr/>
                </a:tc>
                <a:extLst>
                  <a:ext uri="{0D108BD9-81ED-4DB2-BD59-A6C34878D82A}">
                    <a16:rowId xmlns:a16="http://schemas.microsoft.com/office/drawing/2014/main" val="407083735"/>
                  </a:ext>
                </a:extLst>
              </a:tr>
              <a:tr h="370839">
                <a:tc>
                  <a:txBody>
                    <a:bodyPr/>
                    <a:lstStyle/>
                    <a:p>
                      <a:pPr lvl="0">
                        <a:buNone/>
                      </a:pPr>
                      <a:r>
                        <a:rPr lang="en-US" sz="1200" b="0" i="0" u="none" strike="noStrike" noProof="0">
                          <a:solidFill>
                            <a:srgbClr val="000000"/>
                          </a:solidFill>
                          <a:latin typeface="Calibri"/>
                        </a:rPr>
                        <a:t>Transcribe Button</a:t>
                      </a:r>
                      <a:endParaRPr lang="en-US"/>
                    </a:p>
                  </a:txBody>
                  <a:tcPr/>
                </a:tc>
                <a:tc>
                  <a:txBody>
                    <a:bodyPr/>
                    <a:lstStyle/>
                    <a:p>
                      <a:pPr lvl="0">
                        <a:buNone/>
                      </a:pPr>
                      <a:r>
                        <a:rPr lang="en-US" sz="1200" b="0" i="0" u="none" strike="noStrike" noProof="0">
                          <a:solidFill>
                            <a:srgbClr val="000000"/>
                          </a:solidFill>
                          <a:latin typeface="Calibri"/>
                        </a:rPr>
                        <a:t>Audio transcribed correctly</a:t>
                      </a:r>
                      <a:endParaRPr lang="en-US"/>
                    </a:p>
                  </a:txBody>
                  <a:tcPr/>
                </a:tc>
                <a:tc>
                  <a:txBody>
                    <a:bodyPr/>
                    <a:lstStyle/>
                    <a:p>
                      <a:pPr lvl="0">
                        <a:buNone/>
                      </a:pPr>
                      <a:r>
                        <a:rPr lang="en-US" sz="1200" b="0" i="0" u="none" strike="noStrike" noProof="0">
                          <a:solidFill>
                            <a:srgbClr val="000000"/>
                          </a:solidFill>
                          <a:latin typeface="Calibri"/>
                        </a:rPr>
                        <a:t>Click upload &gt; file explorer opens &gt; select audio file &gt; click "Transcribe" &gt; read transcribed text displayed</a:t>
                      </a:r>
                      <a:endParaRPr lang="en-US"/>
                    </a:p>
                  </a:txBody>
                  <a:tcPr/>
                </a:tc>
                <a:tc>
                  <a:txBody>
                    <a:bodyPr/>
                    <a:lstStyle/>
                    <a:p>
                      <a:pPr lvl="0">
                        <a:buNone/>
                      </a:pPr>
                      <a:r>
                        <a:rPr lang="en-US" sz="1200" u="none" strike="noStrike" noProof="0">
                          <a:solidFill>
                            <a:srgbClr val="000000"/>
                          </a:solidFill>
                        </a:rPr>
                        <a:t>.mp3</a:t>
                      </a:r>
                    </a:p>
                    <a:p>
                      <a:pPr lvl="0">
                        <a:buNone/>
                      </a:pPr>
                      <a:r>
                        <a:rPr lang="en-US" sz="1200" u="none" strike="noStrike" noProof="0">
                          <a:solidFill>
                            <a:srgbClr val="000000"/>
                          </a:solidFill>
                        </a:rPr>
                        <a:t>.wav </a:t>
                      </a:r>
                      <a:endParaRPr lang="en-US"/>
                    </a:p>
                  </a:txBody>
                  <a:tcPr/>
                </a:tc>
                <a:tc>
                  <a:txBody>
                    <a:bodyPr/>
                    <a:lstStyle/>
                    <a:p>
                      <a:pPr lvl="0">
                        <a:buNone/>
                      </a:pPr>
                      <a:r>
                        <a:rPr lang="en-US" sz="1200" u="none" strike="noStrike" noProof="0">
                          <a:solidFill>
                            <a:srgbClr val="000000"/>
                          </a:solidFill>
                        </a:rPr>
                        <a:t>What is said in audio should be shown as text in the text-box</a:t>
                      </a:r>
                      <a:endParaRPr lang="en-US"/>
                    </a:p>
                  </a:txBody>
                  <a:tcPr/>
                </a:tc>
                <a:tc>
                  <a:txBody>
                    <a:bodyPr/>
                    <a:lstStyle/>
                    <a:p>
                      <a:pPr lvl="0">
                        <a:buNone/>
                      </a:pPr>
                      <a:r>
                        <a:rPr lang="en-US" sz="1200"/>
                        <a:t>The audio was transcribed correctly. Even when spoken in a foreign language such as Spanish, &amp; German, it was transcribed correctly.</a:t>
                      </a:r>
                    </a:p>
                  </a:txBody>
                  <a:tcPr/>
                </a:tc>
                <a:tc>
                  <a:txBody>
                    <a:bodyPr/>
                    <a:lstStyle/>
                    <a:p>
                      <a:pPr lvl="0">
                        <a:buNone/>
                      </a:pPr>
                      <a:r>
                        <a:rPr lang="en-US" sz="1200" u="none" strike="noStrike" noProof="0">
                          <a:solidFill>
                            <a:srgbClr val="000000"/>
                          </a:solidFill>
                        </a:rPr>
                        <a:t>Pass</a:t>
                      </a:r>
                    </a:p>
                  </a:txBody>
                  <a:tcPr/>
                </a:tc>
                <a:extLst>
                  <a:ext uri="{0D108BD9-81ED-4DB2-BD59-A6C34878D82A}">
                    <a16:rowId xmlns:a16="http://schemas.microsoft.com/office/drawing/2014/main" val="2991585055"/>
                  </a:ext>
                </a:extLst>
              </a:tr>
              <a:tr h="370840">
                <a:tc>
                  <a:txBody>
                    <a:bodyPr/>
                    <a:lstStyle/>
                    <a:p>
                      <a:r>
                        <a:rPr lang="en-US" sz="1200"/>
                        <a:t>Page Functionality</a:t>
                      </a:r>
                    </a:p>
                  </a:txBody>
                  <a:tcPr/>
                </a:tc>
                <a:tc>
                  <a:txBody>
                    <a:bodyPr/>
                    <a:lstStyle/>
                    <a:p>
                      <a:pPr lvl="0">
                        <a:buNone/>
                      </a:pPr>
                      <a:r>
                        <a:rPr lang="en-US" sz="1200" b="0" i="0" u="none" strike="noStrike" noProof="0">
                          <a:solidFill>
                            <a:srgbClr val="000000"/>
                          </a:solidFill>
                          <a:latin typeface="Calibri"/>
                        </a:rPr>
                        <a:t>Transcribe text presented in correct textbox</a:t>
                      </a:r>
                      <a:endParaRPr lang="en-US"/>
                    </a:p>
                  </a:txBody>
                  <a:tcPr/>
                </a:tc>
                <a:tc>
                  <a:txBody>
                    <a:bodyPr/>
                    <a:lstStyle/>
                    <a:p>
                      <a:pPr lvl="0">
                        <a:buNone/>
                      </a:pPr>
                      <a:r>
                        <a:rPr lang="en-US" sz="1200" b="0" i="0" u="none" strike="noStrike" noProof="0">
                          <a:solidFill>
                            <a:srgbClr val="000000"/>
                          </a:solidFill>
                          <a:latin typeface="Calibri"/>
                        </a:rPr>
                        <a:t>Click upload &gt; file explorer opens &gt; select audio file &gt; click "Transcribe" &gt;  view where the transcribed text is displayed</a:t>
                      </a:r>
                      <a:endParaRPr lang="en-US"/>
                    </a:p>
                  </a:txBody>
                  <a:tcPr/>
                </a:tc>
                <a:tc>
                  <a:txBody>
                    <a:bodyPr/>
                    <a:lstStyle/>
                    <a:p>
                      <a:pPr lvl="0">
                        <a:buNone/>
                      </a:pPr>
                      <a:r>
                        <a:rPr lang="en-US" sz="1200" u="none" strike="noStrike" noProof="0">
                          <a:solidFill>
                            <a:srgbClr val="000000"/>
                          </a:solidFill>
                        </a:rPr>
                        <a:t>.mp3</a:t>
                      </a:r>
                    </a:p>
                    <a:p>
                      <a:pPr lvl="0">
                        <a:buNone/>
                      </a:pPr>
                      <a:r>
                        <a:rPr lang="en-US" sz="1200" u="none" strike="noStrike" noProof="0">
                          <a:solidFill>
                            <a:srgbClr val="000000"/>
                          </a:solidFill>
                        </a:rPr>
                        <a:t>.wav </a:t>
                      </a:r>
                      <a:endParaRPr lang="en-US"/>
                    </a:p>
                  </a:txBody>
                  <a:tcPr/>
                </a:tc>
                <a:tc>
                  <a:txBody>
                    <a:bodyPr/>
                    <a:lstStyle/>
                    <a:p>
                      <a:r>
                        <a:rPr lang="en-US" sz="1200"/>
                        <a:t>The transcribed text is shown in the text box specified to hold the transcribed text</a:t>
                      </a:r>
                    </a:p>
                  </a:txBody>
                  <a:tcPr/>
                </a:tc>
                <a:tc>
                  <a:txBody>
                    <a:bodyPr/>
                    <a:lstStyle/>
                    <a:p>
                      <a:r>
                        <a:rPr lang="en-US" sz="1200"/>
                        <a:t>The transcribed text was presented in the correct text-box </a:t>
                      </a:r>
                    </a:p>
                  </a:txBody>
                  <a:tcPr/>
                </a:tc>
                <a:tc>
                  <a:txBody>
                    <a:bodyPr/>
                    <a:lstStyle/>
                    <a:p>
                      <a:pPr lvl="0">
                        <a:buNone/>
                      </a:pPr>
                      <a:r>
                        <a:rPr lang="en-US" sz="1200" u="none" strike="noStrike" noProof="0">
                          <a:solidFill>
                            <a:srgbClr val="000000"/>
                          </a:solidFill>
                        </a:rPr>
                        <a:t>Pass</a:t>
                      </a:r>
                      <a:endParaRPr lang="en-US"/>
                    </a:p>
                  </a:txBody>
                  <a:tcPr/>
                </a:tc>
                <a:extLst>
                  <a:ext uri="{0D108BD9-81ED-4DB2-BD59-A6C34878D82A}">
                    <a16:rowId xmlns:a16="http://schemas.microsoft.com/office/drawing/2014/main" val="2054735113"/>
                  </a:ext>
                </a:extLst>
              </a:tr>
              <a:tr h="370839">
                <a:tc>
                  <a:txBody>
                    <a:bodyPr/>
                    <a:lstStyle/>
                    <a:p>
                      <a:pPr lvl="0">
                        <a:buNone/>
                      </a:pPr>
                      <a:r>
                        <a:rPr lang="en-US" sz="1200"/>
                        <a:t>Page Functionality</a:t>
                      </a:r>
                    </a:p>
                  </a:txBody>
                  <a:tcPr/>
                </a:tc>
                <a:tc>
                  <a:txBody>
                    <a:bodyPr/>
                    <a:lstStyle/>
                    <a:p>
                      <a:pPr lvl="0">
                        <a:buNone/>
                      </a:pPr>
                      <a:r>
                        <a:rPr lang="en-US" sz="1200" b="0" i="0" u="none" strike="noStrike" noProof="0">
                          <a:solidFill>
                            <a:srgbClr val="000000"/>
                          </a:solidFill>
                          <a:latin typeface="Calibri"/>
                        </a:rPr>
                        <a:t>Ability to edit transcribed text</a:t>
                      </a:r>
                      <a:endParaRPr lang="en-US"/>
                    </a:p>
                  </a:txBody>
                  <a:tcPr/>
                </a:tc>
                <a:tc>
                  <a:txBody>
                    <a:bodyPr/>
                    <a:lstStyle/>
                    <a:p>
                      <a:pPr lvl="0">
                        <a:buNone/>
                      </a:pPr>
                      <a:r>
                        <a:rPr lang="en-US" sz="1200" b="0" i="0" u="none" strike="noStrike" noProof="0">
                          <a:solidFill>
                            <a:srgbClr val="000000"/>
                          </a:solidFill>
                          <a:latin typeface="Calibri"/>
                        </a:rPr>
                        <a:t>Click upload &gt; file explorer opens &gt; select audio file &gt; click "Transcribe" &gt;  add to the transcribed text &amp; also delete some text from the text box</a:t>
                      </a:r>
                      <a:endParaRPr lang="en-US"/>
                    </a:p>
                  </a:txBody>
                  <a:tcPr/>
                </a:tc>
                <a:tc>
                  <a:txBody>
                    <a:bodyPr/>
                    <a:lstStyle/>
                    <a:p>
                      <a:pPr lvl="0">
                        <a:buNone/>
                      </a:pPr>
                      <a:r>
                        <a:rPr lang="en-US" sz="1200" u="none" strike="noStrike" noProof="0">
                          <a:solidFill>
                            <a:srgbClr val="000000"/>
                          </a:solidFill>
                        </a:rPr>
                        <a:t>.mp3</a:t>
                      </a:r>
                    </a:p>
                    <a:p>
                      <a:pPr lvl="0">
                        <a:buNone/>
                      </a:pPr>
                      <a:r>
                        <a:rPr lang="en-US" sz="1200" u="none" strike="noStrike" noProof="0">
                          <a:solidFill>
                            <a:srgbClr val="000000"/>
                          </a:solidFill>
                        </a:rPr>
                        <a:t>.wav </a:t>
                      </a:r>
                      <a:endParaRPr lang="en-US"/>
                    </a:p>
                  </a:txBody>
                  <a:tcPr/>
                </a:tc>
                <a:tc>
                  <a:txBody>
                    <a:bodyPr/>
                    <a:lstStyle/>
                    <a:p>
                      <a:pPr lvl="0">
                        <a:buNone/>
                      </a:pPr>
                      <a:r>
                        <a:rPr lang="en-US" sz="1200"/>
                        <a:t>Should be able to add or delete the transcribed text in the text box</a:t>
                      </a:r>
                    </a:p>
                  </a:txBody>
                  <a:tcPr/>
                </a:tc>
                <a:tc>
                  <a:txBody>
                    <a:bodyPr/>
                    <a:lstStyle/>
                    <a:p>
                      <a:pPr lvl="0">
                        <a:buNone/>
                      </a:pPr>
                      <a:r>
                        <a:rPr lang="en-US" sz="1200"/>
                        <a:t>User is able to add and remove from the transcribed text</a:t>
                      </a:r>
                    </a:p>
                  </a:txBody>
                  <a:tcPr/>
                </a:tc>
                <a:tc>
                  <a:txBody>
                    <a:bodyPr/>
                    <a:lstStyle/>
                    <a:p>
                      <a:pPr lvl="0">
                        <a:buNone/>
                      </a:pPr>
                      <a:r>
                        <a:rPr lang="en-US" sz="1200" u="none" strike="noStrike" noProof="0">
                          <a:solidFill>
                            <a:srgbClr val="000000"/>
                          </a:solidFill>
                        </a:rPr>
                        <a:t>Pass</a:t>
                      </a:r>
                      <a:endParaRPr lang="en-US"/>
                    </a:p>
                  </a:txBody>
                  <a:tcPr/>
                </a:tc>
                <a:extLst>
                  <a:ext uri="{0D108BD9-81ED-4DB2-BD59-A6C34878D82A}">
                    <a16:rowId xmlns:a16="http://schemas.microsoft.com/office/drawing/2014/main" val="1413488352"/>
                  </a:ext>
                </a:extLst>
              </a:tr>
            </a:tbl>
          </a:graphicData>
        </a:graphic>
      </p:graphicFrame>
    </p:spTree>
    <p:extLst>
      <p:ext uri="{BB962C8B-B14F-4D97-AF65-F5344CB8AC3E}">
        <p14:creationId xmlns:p14="http://schemas.microsoft.com/office/powerpoint/2010/main" val="903467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640773"/>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1 Stories</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BAD4E7BE-B58A-7B28-8AA9-5A771DE51264}"/>
              </a:ext>
            </a:extLst>
          </p:cNvPr>
          <p:cNvPicPr>
            <a:picLocks noChangeAspect="1"/>
          </p:cNvPicPr>
          <p:nvPr/>
        </p:nvPicPr>
        <p:blipFill>
          <a:blip r:embed="rId5"/>
          <a:stretch>
            <a:fillRect/>
          </a:stretch>
        </p:blipFill>
        <p:spPr>
          <a:xfrm>
            <a:off x="2186609" y="2595595"/>
            <a:ext cx="14892130" cy="6487289"/>
          </a:xfrm>
          <a:prstGeom prst="rect">
            <a:avLst/>
          </a:prstGeom>
        </p:spPr>
      </p:pic>
    </p:spTree>
    <p:extLst>
      <p:ext uri="{BB962C8B-B14F-4D97-AF65-F5344CB8AC3E}">
        <p14:creationId xmlns:p14="http://schemas.microsoft.com/office/powerpoint/2010/main" val="3377018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640773"/>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1 Stories Completed</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2150978-E5B3-2B99-8EAB-A417C822F883}"/>
              </a:ext>
            </a:extLst>
          </p:cNvPr>
          <p:cNvPicPr>
            <a:picLocks noChangeAspect="1"/>
          </p:cNvPicPr>
          <p:nvPr/>
        </p:nvPicPr>
        <p:blipFill>
          <a:blip r:embed="rId5"/>
          <a:stretch>
            <a:fillRect/>
          </a:stretch>
        </p:blipFill>
        <p:spPr>
          <a:xfrm>
            <a:off x="2566988" y="2233612"/>
            <a:ext cx="13539788" cy="6519863"/>
          </a:xfrm>
          <a:prstGeom prst="rect">
            <a:avLst/>
          </a:prstGeom>
        </p:spPr>
      </p:pic>
    </p:spTree>
    <p:extLst>
      <p:ext uri="{BB962C8B-B14F-4D97-AF65-F5344CB8AC3E}">
        <p14:creationId xmlns:p14="http://schemas.microsoft.com/office/powerpoint/2010/main" val="1948824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640773"/>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1 Stories Not Completed</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5F8AF352-1D11-2AE4-13C5-363D464E5902}"/>
              </a:ext>
            </a:extLst>
          </p:cNvPr>
          <p:cNvPicPr>
            <a:picLocks noChangeAspect="1"/>
          </p:cNvPicPr>
          <p:nvPr/>
        </p:nvPicPr>
        <p:blipFill>
          <a:blip r:embed="rId5"/>
          <a:stretch>
            <a:fillRect/>
          </a:stretch>
        </p:blipFill>
        <p:spPr>
          <a:xfrm>
            <a:off x="2381250" y="3076575"/>
            <a:ext cx="13925550" cy="4133850"/>
          </a:xfrm>
          <a:prstGeom prst="rect">
            <a:avLst/>
          </a:prstGeom>
        </p:spPr>
      </p:pic>
    </p:spTree>
    <p:extLst>
      <p:ext uri="{BB962C8B-B14F-4D97-AF65-F5344CB8AC3E}">
        <p14:creationId xmlns:p14="http://schemas.microsoft.com/office/powerpoint/2010/main" val="335816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640773"/>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Velocity- Sprint 1</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2" name="Picture 1" descr="A screenshot of a computer program&#10;&#10;Description automatically generated">
            <a:extLst>
              <a:ext uri="{FF2B5EF4-FFF2-40B4-BE49-F238E27FC236}">
                <a16:creationId xmlns:a16="http://schemas.microsoft.com/office/drawing/2014/main" id="{38C9EB51-4DDC-077C-131B-A675651E2179}"/>
              </a:ext>
            </a:extLst>
          </p:cNvPr>
          <p:cNvPicPr>
            <a:picLocks noChangeAspect="1"/>
          </p:cNvPicPr>
          <p:nvPr/>
        </p:nvPicPr>
        <p:blipFill>
          <a:blip r:embed="rId5"/>
          <a:stretch>
            <a:fillRect/>
          </a:stretch>
        </p:blipFill>
        <p:spPr>
          <a:xfrm>
            <a:off x="2986088" y="2257425"/>
            <a:ext cx="13544550" cy="6015037"/>
          </a:xfrm>
          <a:prstGeom prst="rect">
            <a:avLst/>
          </a:prstGeom>
        </p:spPr>
      </p:pic>
    </p:spTree>
    <p:extLst>
      <p:ext uri="{BB962C8B-B14F-4D97-AF65-F5344CB8AC3E}">
        <p14:creationId xmlns:p14="http://schemas.microsoft.com/office/powerpoint/2010/main" val="3596576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640773"/>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Burndown Chart</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2" name="Picture 1" descr="A screenshot of a video&#10;&#10;Description automatically generated">
            <a:extLst>
              <a:ext uri="{FF2B5EF4-FFF2-40B4-BE49-F238E27FC236}">
                <a16:creationId xmlns:a16="http://schemas.microsoft.com/office/drawing/2014/main" id="{186E65FF-29A5-0EC6-D691-1B76A28E25FC}"/>
              </a:ext>
            </a:extLst>
          </p:cNvPr>
          <p:cNvPicPr>
            <a:picLocks noChangeAspect="1"/>
          </p:cNvPicPr>
          <p:nvPr/>
        </p:nvPicPr>
        <p:blipFill>
          <a:blip r:embed="rId5"/>
          <a:stretch>
            <a:fillRect/>
          </a:stretch>
        </p:blipFill>
        <p:spPr>
          <a:xfrm>
            <a:off x="2667000" y="2290762"/>
            <a:ext cx="13354050" cy="6176963"/>
          </a:xfrm>
          <a:prstGeom prst="rect">
            <a:avLst/>
          </a:prstGeom>
        </p:spPr>
      </p:pic>
    </p:spTree>
    <p:extLst>
      <p:ext uri="{BB962C8B-B14F-4D97-AF65-F5344CB8AC3E}">
        <p14:creationId xmlns:p14="http://schemas.microsoft.com/office/powerpoint/2010/main" val="3745437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Freeform 2"/>
          <p:cNvSpPr/>
          <p:nvPr/>
        </p:nvSpPr>
        <p:spPr>
          <a:xfrm>
            <a:off x="-339025" y="7344985"/>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752600" y="716293"/>
            <a:ext cx="15315564" cy="1231106"/>
          </a:xfrm>
          <a:prstGeom prst="rect">
            <a:avLst/>
          </a:prstGeom>
        </p:spPr>
        <p:txBody>
          <a:bodyPr lIns="0" tIns="0" rIns="0" bIns="0" rtlCol="0" anchor="t">
            <a:spAutoFit/>
          </a:bodyPr>
          <a:lstStyle/>
          <a:p>
            <a:pPr algn="ctr">
              <a:lnSpc>
                <a:spcPts val="9595"/>
              </a:lnSpc>
            </a:pPr>
            <a:r>
              <a:rPr lang="en-US" sz="8000">
                <a:solidFill>
                  <a:srgbClr val="FFFFFF"/>
                </a:solidFill>
                <a:latin typeface="Bobby Jones"/>
                <a:ea typeface="Bobby Jones"/>
                <a:cs typeface="Bobby Jones"/>
                <a:sym typeface="Bobby Jones"/>
              </a:rPr>
              <a:t>TEAM ROLE &amp; RESPONSIBILITIES</a:t>
            </a:r>
            <a:endParaRPr lang="en-US" sz="8000">
              <a:solidFill>
                <a:srgbClr val="FFFFFF"/>
              </a:solidFill>
              <a:latin typeface="Bobby Jones"/>
              <a:ea typeface="Bobby Jones"/>
              <a:cs typeface="Bobby Jones"/>
            </a:endParaRPr>
          </a:p>
        </p:txBody>
      </p:sp>
      <p:pic>
        <p:nvPicPr>
          <p:cNvPr id="6" name="Picture 5" descr="A person with a beard and mustache wearing a red shirt&#10;&#10;Description automatically generated">
            <a:extLst>
              <a:ext uri="{FF2B5EF4-FFF2-40B4-BE49-F238E27FC236}">
                <a16:creationId xmlns:a16="http://schemas.microsoft.com/office/drawing/2014/main" id="{FB1AA40F-88BD-D9B9-3F52-61EBD68FEDA5}"/>
              </a:ext>
            </a:extLst>
          </p:cNvPr>
          <p:cNvPicPr>
            <a:picLocks noChangeAspect="1"/>
          </p:cNvPicPr>
          <p:nvPr/>
        </p:nvPicPr>
        <p:blipFill>
          <a:blip r:embed="rId4"/>
          <a:srcRect t="122" r="680" b="17021"/>
          <a:stretch/>
        </p:blipFill>
        <p:spPr>
          <a:xfrm>
            <a:off x="7738888" y="3320669"/>
            <a:ext cx="2809153" cy="3161661"/>
          </a:xfrm>
          <a:prstGeom prst="rect">
            <a:avLst/>
          </a:prstGeom>
        </p:spPr>
      </p:pic>
      <p:sp>
        <p:nvSpPr>
          <p:cNvPr id="7" name="TextBox 6">
            <a:extLst>
              <a:ext uri="{FF2B5EF4-FFF2-40B4-BE49-F238E27FC236}">
                <a16:creationId xmlns:a16="http://schemas.microsoft.com/office/drawing/2014/main" id="{CFE2546B-83F8-F519-29D0-7530C9EAD703}"/>
              </a:ext>
            </a:extLst>
          </p:cNvPr>
          <p:cNvSpPr txBox="1"/>
          <p:nvPr/>
        </p:nvSpPr>
        <p:spPr>
          <a:xfrm>
            <a:off x="179819" y="6668636"/>
            <a:ext cx="5624849"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a:solidFill>
                  <a:srgbClr val="FFFFFF"/>
                </a:solidFill>
                <a:latin typeface="Jua"/>
                <a:ea typeface="Jua"/>
                <a:cs typeface="Segoe UI"/>
              </a:rPr>
              <a:t>Steve  St Fleur </a:t>
            </a:r>
            <a:endParaRPr lang="en-US" sz="4400">
              <a:solidFill>
                <a:srgbClr val="000000"/>
              </a:solidFill>
              <a:latin typeface="Pristina"/>
              <a:ea typeface="Jua"/>
              <a:cs typeface="Segoe UI"/>
            </a:endParaRPr>
          </a:p>
          <a:p>
            <a:pPr algn="ctr"/>
            <a:r>
              <a:rPr lang="en-US" sz="3200">
                <a:solidFill>
                  <a:srgbClr val="FFFFFF"/>
                </a:solidFill>
                <a:latin typeface="Pristina"/>
                <a:ea typeface="Jua"/>
                <a:cs typeface="Segoe UI"/>
              </a:rPr>
              <a:t>Developer</a:t>
            </a:r>
            <a:endParaRPr lang="en-US" sz="3200" err="1">
              <a:latin typeface="Pristina"/>
              <a:cs typeface="Segoe UI"/>
            </a:endParaRPr>
          </a:p>
        </p:txBody>
      </p:sp>
      <p:sp>
        <p:nvSpPr>
          <p:cNvPr id="8" name="TextBox 7">
            <a:extLst>
              <a:ext uri="{FF2B5EF4-FFF2-40B4-BE49-F238E27FC236}">
                <a16:creationId xmlns:a16="http://schemas.microsoft.com/office/drawing/2014/main" id="{1D5D667E-A513-FC1D-59F0-0E60678A22CD}"/>
              </a:ext>
            </a:extLst>
          </p:cNvPr>
          <p:cNvSpPr txBox="1"/>
          <p:nvPr/>
        </p:nvSpPr>
        <p:spPr>
          <a:xfrm>
            <a:off x="6711043" y="6666615"/>
            <a:ext cx="4865913"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a:solidFill>
                  <a:srgbClr val="FFFFFF"/>
                </a:solidFill>
                <a:latin typeface="Jua"/>
                <a:cs typeface="Segoe UI"/>
              </a:rPr>
              <a:t>Venkat Sai Pallapu</a:t>
            </a:r>
            <a:r>
              <a:rPr lang="en-US" sz="3000">
                <a:latin typeface="Jua"/>
                <a:cs typeface="Segoe UI"/>
              </a:rPr>
              <a:t>​</a:t>
            </a:r>
            <a:endParaRPr lang="en-US" sz="3000">
              <a:latin typeface="Jua"/>
              <a:ea typeface="Jua"/>
              <a:cs typeface="Segoe UI"/>
            </a:endParaRPr>
          </a:p>
          <a:p>
            <a:pPr algn="ctr"/>
            <a:r>
              <a:rPr lang="en-US" sz="3200">
                <a:solidFill>
                  <a:srgbClr val="FFFFFF"/>
                </a:solidFill>
                <a:latin typeface="Pristina"/>
                <a:cs typeface="Segoe UI"/>
              </a:rPr>
              <a:t>Developer</a:t>
            </a:r>
            <a:endParaRPr lang="en-US" sz="3200">
              <a:latin typeface="Pristina"/>
              <a:cs typeface="Segoe UI"/>
            </a:endParaRPr>
          </a:p>
        </p:txBody>
      </p:sp>
      <p:sp>
        <p:nvSpPr>
          <p:cNvPr id="9" name="TextBox 8">
            <a:extLst>
              <a:ext uri="{FF2B5EF4-FFF2-40B4-BE49-F238E27FC236}">
                <a16:creationId xmlns:a16="http://schemas.microsoft.com/office/drawing/2014/main" id="{2318DB12-449B-5FEE-1403-15B9B1F6FD59}"/>
              </a:ext>
            </a:extLst>
          </p:cNvPr>
          <p:cNvSpPr txBox="1"/>
          <p:nvPr/>
        </p:nvSpPr>
        <p:spPr>
          <a:xfrm>
            <a:off x="13057414" y="6667500"/>
            <a:ext cx="4849585"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a:solidFill>
                  <a:srgbClr val="FFFFFF"/>
                </a:solidFill>
                <a:latin typeface="Jua"/>
                <a:cs typeface="Segoe UI"/>
              </a:rPr>
              <a:t>Pavan Polireddy</a:t>
            </a:r>
            <a:endParaRPr lang="en-US" sz="3000">
              <a:solidFill>
                <a:srgbClr val="FFFFFF"/>
              </a:solidFill>
              <a:latin typeface="Jua"/>
              <a:ea typeface="Jua"/>
              <a:cs typeface="Segoe UI"/>
            </a:endParaRPr>
          </a:p>
          <a:p>
            <a:pPr algn="ctr"/>
            <a:r>
              <a:rPr lang="en-US" sz="3200">
                <a:solidFill>
                  <a:srgbClr val="FFFFFF"/>
                </a:solidFill>
                <a:latin typeface="Pristina"/>
                <a:cs typeface="Segoe UI"/>
              </a:rPr>
              <a:t>Developer</a:t>
            </a:r>
            <a:r>
              <a:rPr lang="en-US" sz="3200">
                <a:latin typeface="Pristina"/>
                <a:cs typeface="Segoe UI"/>
              </a:rPr>
              <a:t>​</a:t>
            </a:r>
            <a:endParaRPr lang="en-US" sz="3200"/>
          </a:p>
        </p:txBody>
      </p:sp>
      <p:pic>
        <p:nvPicPr>
          <p:cNvPr id="11" name="Picture 10" descr="A person standing outside in a park&#10;&#10;Description automatically generated">
            <a:extLst>
              <a:ext uri="{FF2B5EF4-FFF2-40B4-BE49-F238E27FC236}">
                <a16:creationId xmlns:a16="http://schemas.microsoft.com/office/drawing/2014/main" id="{0C135E76-4292-9A9E-1948-60736EA1CED1}"/>
              </a:ext>
            </a:extLst>
          </p:cNvPr>
          <p:cNvPicPr>
            <a:picLocks noChangeAspect="1"/>
          </p:cNvPicPr>
          <p:nvPr/>
        </p:nvPicPr>
        <p:blipFill>
          <a:blip r:embed="rId5">
            <a:extLst>
              <a:ext uri="{28A0092B-C50C-407E-A947-70E740481C1C}">
                <a14:useLocalDpi xmlns:a14="http://schemas.microsoft.com/office/drawing/2010/main" val="0"/>
              </a:ext>
            </a:extLst>
          </a:blip>
          <a:srcRect t="25803"/>
          <a:stretch/>
        </p:blipFill>
        <p:spPr>
          <a:xfrm>
            <a:off x="13975964" y="3315184"/>
            <a:ext cx="3007550" cy="3151700"/>
          </a:xfrm>
          <a:prstGeom prst="rect">
            <a:avLst/>
          </a:prstGeom>
        </p:spPr>
      </p:pic>
      <p:pic>
        <p:nvPicPr>
          <p:cNvPr id="4" name="Picture 3" descr="A person standing in front of a logo&#10;&#10;Description automatically generated">
            <a:extLst>
              <a:ext uri="{FF2B5EF4-FFF2-40B4-BE49-F238E27FC236}">
                <a16:creationId xmlns:a16="http://schemas.microsoft.com/office/drawing/2014/main" id="{855125FA-7A46-0869-83B1-24949740F6C3}"/>
              </a:ext>
            </a:extLst>
          </p:cNvPr>
          <p:cNvPicPr>
            <a:picLocks noChangeAspect="1"/>
          </p:cNvPicPr>
          <p:nvPr/>
        </p:nvPicPr>
        <p:blipFill>
          <a:blip r:embed="rId6"/>
          <a:stretch>
            <a:fillRect/>
          </a:stretch>
        </p:blipFill>
        <p:spPr>
          <a:xfrm>
            <a:off x="1159895" y="3315253"/>
            <a:ext cx="3673238" cy="3144796"/>
          </a:xfrm>
          <a:prstGeom prst="rect">
            <a:avLst/>
          </a:prstGeom>
        </p:spPr>
      </p:pic>
      <p:pic>
        <p:nvPicPr>
          <p:cNvPr id="14" name="Picture 13" descr="A blue and yellow logo&#10;&#10;Description automatically generated">
            <a:extLst>
              <a:ext uri="{FF2B5EF4-FFF2-40B4-BE49-F238E27FC236}">
                <a16:creationId xmlns:a16="http://schemas.microsoft.com/office/drawing/2014/main" id="{51411322-11E1-5C80-F1B0-113AFB3394E8}"/>
              </a:ext>
            </a:extLst>
          </p:cNvPr>
          <p:cNvPicPr>
            <a:picLocks noChangeAspect="1"/>
          </p:cNvPicPr>
          <p:nvPr/>
        </p:nvPicPr>
        <p:blipFill>
          <a:blip r:embed="rId7"/>
          <a:stretch>
            <a:fillRect/>
          </a:stretch>
        </p:blipFill>
        <p:spPr>
          <a:xfrm>
            <a:off x="-652" y="326"/>
            <a:ext cx="1085821" cy="1027369"/>
          </a:xfrm>
          <a:prstGeom prst="rect">
            <a:avLst/>
          </a:prstGeom>
        </p:spPr>
      </p:pic>
    </p:spTree>
    <p:extLst>
      <p:ext uri="{BB962C8B-B14F-4D97-AF65-F5344CB8AC3E}">
        <p14:creationId xmlns:p14="http://schemas.microsoft.com/office/powerpoint/2010/main" val="4206943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640773"/>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Completed / Committed Ratio</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sp>
        <p:nvSpPr>
          <p:cNvPr id="2" name="TextBox 1">
            <a:extLst>
              <a:ext uri="{FF2B5EF4-FFF2-40B4-BE49-F238E27FC236}">
                <a16:creationId xmlns:a16="http://schemas.microsoft.com/office/drawing/2014/main" id="{0D0025B6-9351-F00C-E6A8-8948BA1A95A0}"/>
              </a:ext>
            </a:extLst>
          </p:cNvPr>
          <p:cNvSpPr txBox="1"/>
          <p:nvPr/>
        </p:nvSpPr>
        <p:spPr>
          <a:xfrm>
            <a:off x="7990746" y="3590635"/>
            <a:ext cx="228927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solidFill>
                  <a:schemeClr val="bg1"/>
                </a:solidFill>
                <a:latin typeface="Bobby Jones"/>
                <a:cs typeface="Calibri"/>
              </a:rPr>
              <a:t>42 / 42</a:t>
            </a:r>
            <a:endParaRPr lang="en-US" sz="4800" dirty="0">
              <a:solidFill>
                <a:schemeClr val="bg1"/>
              </a:solidFill>
              <a:latin typeface="Bobby Jones"/>
            </a:endParaRPr>
          </a:p>
        </p:txBody>
      </p:sp>
    </p:spTree>
    <p:extLst>
      <p:ext uri="{BB962C8B-B14F-4D97-AF65-F5344CB8AC3E}">
        <p14:creationId xmlns:p14="http://schemas.microsoft.com/office/powerpoint/2010/main" val="3405507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4" name="TextBox 4"/>
          <p:cNvSpPr txBox="1"/>
          <p:nvPr/>
        </p:nvSpPr>
        <p:spPr>
          <a:xfrm>
            <a:off x="2072665" y="509914"/>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RETROSPECTIVE </a:t>
            </a:r>
          </a:p>
        </p:txBody>
      </p:sp>
      <p:pic>
        <p:nvPicPr>
          <p:cNvPr id="6" name="Picture 5" descr="A blue and yellow logo&#10;&#10;Description automatically generated">
            <a:extLst>
              <a:ext uri="{FF2B5EF4-FFF2-40B4-BE49-F238E27FC236}">
                <a16:creationId xmlns:a16="http://schemas.microsoft.com/office/drawing/2014/main" id="{8A57DBAA-E092-CBB4-E5F1-85E0D24682A9}"/>
              </a:ext>
            </a:extLst>
          </p:cNvPr>
          <p:cNvPicPr>
            <a:picLocks noChangeAspect="1"/>
          </p:cNvPicPr>
          <p:nvPr/>
        </p:nvPicPr>
        <p:blipFill>
          <a:blip r:embed="rId2"/>
          <a:stretch>
            <a:fillRect/>
          </a:stretch>
        </p:blipFill>
        <p:spPr>
          <a:xfrm>
            <a:off x="-652" y="326"/>
            <a:ext cx="1085821" cy="1027369"/>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5F79C0E5-B0BB-B1F3-FBBB-67651D4726A5}"/>
              </a:ext>
            </a:extLst>
          </p:cNvPr>
          <p:cNvPicPr>
            <a:picLocks noChangeAspect="1"/>
          </p:cNvPicPr>
          <p:nvPr/>
        </p:nvPicPr>
        <p:blipFill>
          <a:blip r:embed="rId3"/>
          <a:stretch>
            <a:fillRect/>
          </a:stretch>
        </p:blipFill>
        <p:spPr>
          <a:xfrm>
            <a:off x="4739928" y="2828077"/>
            <a:ext cx="8823804" cy="577384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4" name="TextBox 4"/>
          <p:cNvSpPr txBox="1"/>
          <p:nvPr/>
        </p:nvSpPr>
        <p:spPr>
          <a:xfrm>
            <a:off x="2072665" y="509914"/>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RETROSPECTIVE </a:t>
            </a:r>
          </a:p>
        </p:txBody>
      </p:sp>
      <p:pic>
        <p:nvPicPr>
          <p:cNvPr id="6" name="Picture 5" descr="A blue and yellow logo&#10;&#10;Description automatically generated">
            <a:extLst>
              <a:ext uri="{FF2B5EF4-FFF2-40B4-BE49-F238E27FC236}">
                <a16:creationId xmlns:a16="http://schemas.microsoft.com/office/drawing/2014/main" id="{8A57DBAA-E092-CBB4-E5F1-85E0D24682A9}"/>
              </a:ext>
            </a:extLst>
          </p:cNvPr>
          <p:cNvPicPr>
            <a:picLocks noChangeAspect="1"/>
          </p:cNvPicPr>
          <p:nvPr/>
        </p:nvPicPr>
        <p:blipFill>
          <a:blip r:embed="rId2"/>
          <a:stretch>
            <a:fillRect/>
          </a:stretch>
        </p:blipFill>
        <p:spPr>
          <a:xfrm>
            <a:off x="-652" y="326"/>
            <a:ext cx="1085821" cy="1027369"/>
          </a:xfrm>
          <a:prstGeom prst="rect">
            <a:avLst/>
          </a:prstGeom>
        </p:spPr>
      </p:pic>
      <p:pic>
        <p:nvPicPr>
          <p:cNvPr id="8" name="Picture 7" descr="A screenshot of a phone&#10;&#10;Description automatically generated">
            <a:extLst>
              <a:ext uri="{FF2B5EF4-FFF2-40B4-BE49-F238E27FC236}">
                <a16:creationId xmlns:a16="http://schemas.microsoft.com/office/drawing/2014/main" id="{B57FB401-C2DF-A5E1-8F83-B9BF54BC0A5B}"/>
              </a:ext>
            </a:extLst>
          </p:cNvPr>
          <p:cNvPicPr>
            <a:picLocks noChangeAspect="1"/>
          </p:cNvPicPr>
          <p:nvPr/>
        </p:nvPicPr>
        <p:blipFill>
          <a:blip r:embed="rId3"/>
          <a:stretch>
            <a:fillRect/>
          </a:stretch>
        </p:blipFill>
        <p:spPr>
          <a:xfrm>
            <a:off x="329265" y="2938138"/>
            <a:ext cx="5557513" cy="3079838"/>
          </a:xfrm>
          <a:prstGeom prst="rect">
            <a:avLst/>
          </a:prstGeom>
        </p:spPr>
      </p:pic>
      <p:pic>
        <p:nvPicPr>
          <p:cNvPr id="9" name="Picture 8" descr="A screenshot of a chat&#10;&#10;Description automatically generated">
            <a:extLst>
              <a:ext uri="{FF2B5EF4-FFF2-40B4-BE49-F238E27FC236}">
                <a16:creationId xmlns:a16="http://schemas.microsoft.com/office/drawing/2014/main" id="{81AFC130-670C-FA45-9872-EEE4CD3B8D99}"/>
              </a:ext>
            </a:extLst>
          </p:cNvPr>
          <p:cNvPicPr>
            <a:picLocks noChangeAspect="1"/>
          </p:cNvPicPr>
          <p:nvPr/>
        </p:nvPicPr>
        <p:blipFill>
          <a:blip r:embed="rId4"/>
          <a:stretch>
            <a:fillRect/>
          </a:stretch>
        </p:blipFill>
        <p:spPr>
          <a:xfrm>
            <a:off x="6365570" y="2941007"/>
            <a:ext cx="5087133" cy="5093918"/>
          </a:xfrm>
          <a:prstGeom prst="rect">
            <a:avLst/>
          </a:prstGeom>
        </p:spPr>
      </p:pic>
      <p:pic>
        <p:nvPicPr>
          <p:cNvPr id="10" name="Picture 9" descr="A screenshot of a chat&#10;&#10;Description automatically generated">
            <a:extLst>
              <a:ext uri="{FF2B5EF4-FFF2-40B4-BE49-F238E27FC236}">
                <a16:creationId xmlns:a16="http://schemas.microsoft.com/office/drawing/2014/main" id="{07110FFC-1491-5D56-3839-6C4766C9165B}"/>
              </a:ext>
            </a:extLst>
          </p:cNvPr>
          <p:cNvPicPr>
            <a:picLocks noChangeAspect="1"/>
          </p:cNvPicPr>
          <p:nvPr/>
        </p:nvPicPr>
        <p:blipFill>
          <a:blip r:embed="rId5"/>
          <a:stretch>
            <a:fillRect/>
          </a:stretch>
        </p:blipFill>
        <p:spPr>
          <a:xfrm>
            <a:off x="12040382" y="2948054"/>
            <a:ext cx="5371056" cy="5079825"/>
          </a:xfrm>
          <a:prstGeom prst="rect">
            <a:avLst/>
          </a:prstGeom>
        </p:spPr>
      </p:pic>
    </p:spTree>
    <p:extLst>
      <p:ext uri="{BB962C8B-B14F-4D97-AF65-F5344CB8AC3E}">
        <p14:creationId xmlns:p14="http://schemas.microsoft.com/office/powerpoint/2010/main" val="2615649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4" name="TextBox 4"/>
          <p:cNvSpPr txBox="1"/>
          <p:nvPr/>
        </p:nvSpPr>
        <p:spPr>
          <a:xfrm>
            <a:off x="2072665" y="1104900"/>
            <a:ext cx="14142669" cy="146770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RETROSPECTIVE – Action Item </a:t>
            </a:r>
            <a:endParaRPr lang="en-US" sz="8000">
              <a:solidFill>
                <a:srgbClr val="FFFFFF"/>
              </a:solidFill>
              <a:latin typeface="Bobby Jones"/>
              <a:ea typeface="Bobby Jones"/>
              <a:cs typeface="Bobby Jones"/>
            </a:endParaRPr>
          </a:p>
        </p:txBody>
      </p:sp>
      <p:sp>
        <p:nvSpPr>
          <p:cNvPr id="9" name="TextBox 2">
            <a:extLst>
              <a:ext uri="{FF2B5EF4-FFF2-40B4-BE49-F238E27FC236}">
                <a16:creationId xmlns:a16="http://schemas.microsoft.com/office/drawing/2014/main" id="{BF51172C-CA72-5277-CEAE-7D77471BEAB9}"/>
              </a:ext>
            </a:extLst>
          </p:cNvPr>
          <p:cNvSpPr txBox="1"/>
          <p:nvPr/>
        </p:nvSpPr>
        <p:spPr>
          <a:xfrm>
            <a:off x="9364670" y="9268441"/>
            <a:ext cx="11004318" cy="1548309"/>
          </a:xfrm>
          <a:prstGeom prst="rect">
            <a:avLst/>
          </a:prstGeom>
        </p:spPr>
        <p:txBody>
          <a:bodyPr wrap="square" lIns="0" tIns="0" rIns="0" bIns="0" rtlCol="0" anchor="t">
            <a:spAutoFit/>
          </a:bodyPr>
          <a:lstStyle/>
          <a:p>
            <a:pPr algn="ctr">
              <a:lnSpc>
                <a:spcPts val="6388"/>
              </a:lnSpc>
            </a:pPr>
            <a:r>
              <a:rPr lang="en-US" sz="2800" dirty="0">
                <a:solidFill>
                  <a:schemeClr val="bg1"/>
                </a:solidFill>
                <a:ea typeface="+mn-lt"/>
                <a:cs typeface="+mn-lt"/>
                <a:sym typeface="Jua"/>
              </a:rPr>
              <a:t>https://youtu.be/RANnmD3Wrd8</a:t>
            </a:r>
            <a:endParaRPr lang="en-US" dirty="0">
              <a:solidFill>
                <a:schemeClr val="bg1"/>
              </a:solidFill>
            </a:endParaRPr>
          </a:p>
          <a:p>
            <a:pPr algn="ctr">
              <a:lnSpc>
                <a:spcPts val="6388"/>
              </a:lnSpc>
            </a:pPr>
            <a:endParaRPr lang="en-US" sz="4550">
              <a:solidFill>
                <a:schemeClr val="bg1"/>
              </a:solidFill>
              <a:latin typeface="Jua"/>
              <a:ea typeface="Jua"/>
              <a:cs typeface="Jua"/>
            </a:endParaRPr>
          </a:p>
        </p:txBody>
      </p:sp>
      <p:pic>
        <p:nvPicPr>
          <p:cNvPr id="8" name="Picture 7" descr="A blue and yellow logo&#10;&#10;Description automatically generated">
            <a:extLst>
              <a:ext uri="{FF2B5EF4-FFF2-40B4-BE49-F238E27FC236}">
                <a16:creationId xmlns:a16="http://schemas.microsoft.com/office/drawing/2014/main" id="{66C05516-6D0F-189B-1096-E72575678D6C}"/>
              </a:ext>
            </a:extLst>
          </p:cNvPr>
          <p:cNvPicPr>
            <a:picLocks noChangeAspect="1"/>
          </p:cNvPicPr>
          <p:nvPr/>
        </p:nvPicPr>
        <p:blipFill>
          <a:blip r:embed="rId2"/>
          <a:stretch>
            <a:fillRect/>
          </a:stretch>
        </p:blipFill>
        <p:spPr>
          <a:xfrm>
            <a:off x="-652" y="326"/>
            <a:ext cx="1085821" cy="1027369"/>
          </a:xfrm>
          <a:prstGeom prst="rect">
            <a:avLst/>
          </a:prstGeom>
        </p:spPr>
      </p:pic>
      <p:pic>
        <p:nvPicPr>
          <p:cNvPr id="7" name="Picture 6" descr="A screenshot of a phone&#10;&#10;Description automatically generated">
            <a:extLst>
              <a:ext uri="{FF2B5EF4-FFF2-40B4-BE49-F238E27FC236}">
                <a16:creationId xmlns:a16="http://schemas.microsoft.com/office/drawing/2014/main" id="{D483E673-A3CF-8703-E031-A322CD4DA110}"/>
              </a:ext>
            </a:extLst>
          </p:cNvPr>
          <p:cNvPicPr>
            <a:picLocks noChangeAspect="1"/>
          </p:cNvPicPr>
          <p:nvPr/>
        </p:nvPicPr>
        <p:blipFill>
          <a:blip r:embed="rId3"/>
          <a:stretch>
            <a:fillRect/>
          </a:stretch>
        </p:blipFill>
        <p:spPr>
          <a:xfrm>
            <a:off x="1584804" y="4456199"/>
            <a:ext cx="3312612" cy="4615710"/>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3A9136A0-081B-BDBA-EC55-9F427EDBBC13}"/>
              </a:ext>
            </a:extLst>
          </p:cNvPr>
          <p:cNvPicPr>
            <a:picLocks noChangeAspect="1"/>
          </p:cNvPicPr>
          <p:nvPr/>
        </p:nvPicPr>
        <p:blipFill>
          <a:blip r:embed="rId4"/>
          <a:stretch>
            <a:fillRect/>
          </a:stretch>
        </p:blipFill>
        <p:spPr>
          <a:xfrm>
            <a:off x="5793288" y="3472840"/>
            <a:ext cx="2254685" cy="658242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08EAD1B-A914-9D1B-57ED-A28C43A1FB32}"/>
              </a:ext>
            </a:extLst>
          </p:cNvPr>
          <p:cNvPicPr>
            <a:picLocks noChangeAspect="1"/>
          </p:cNvPicPr>
          <p:nvPr/>
        </p:nvPicPr>
        <p:blipFill>
          <a:blip r:embed="rId5"/>
          <a:stretch>
            <a:fillRect/>
          </a:stretch>
        </p:blipFill>
        <p:spPr>
          <a:xfrm>
            <a:off x="8819955" y="5688643"/>
            <a:ext cx="3403817" cy="2604891"/>
          </a:xfrm>
          <a:prstGeom prst="rect">
            <a:avLst/>
          </a:prstGeom>
        </p:spPr>
      </p:pic>
      <p:pic>
        <p:nvPicPr>
          <p:cNvPr id="12" name="Picture 11" descr="A screenshot of a phone&#10;&#10;Description automatically generated">
            <a:extLst>
              <a:ext uri="{FF2B5EF4-FFF2-40B4-BE49-F238E27FC236}">
                <a16:creationId xmlns:a16="http://schemas.microsoft.com/office/drawing/2014/main" id="{26191D6A-7EA8-FBDF-F1B1-3C5422148988}"/>
              </a:ext>
            </a:extLst>
          </p:cNvPr>
          <p:cNvPicPr>
            <a:picLocks noChangeAspect="1"/>
          </p:cNvPicPr>
          <p:nvPr/>
        </p:nvPicPr>
        <p:blipFill>
          <a:blip r:embed="rId6"/>
          <a:stretch>
            <a:fillRect/>
          </a:stretch>
        </p:blipFill>
        <p:spPr>
          <a:xfrm>
            <a:off x="13379037" y="4242931"/>
            <a:ext cx="2975583" cy="4055822"/>
          </a:xfrm>
          <a:prstGeom prst="rect">
            <a:avLst/>
          </a:prstGeom>
        </p:spPr>
      </p:pic>
    </p:spTree>
    <p:extLst>
      <p:ext uri="{BB962C8B-B14F-4D97-AF65-F5344CB8AC3E}">
        <p14:creationId xmlns:p14="http://schemas.microsoft.com/office/powerpoint/2010/main" val="2448885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2072665" y="46843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rPr>
              <a:t>Timeline</a:t>
            </a:r>
          </a:p>
        </p:txBody>
      </p:sp>
      <p:pic>
        <p:nvPicPr>
          <p:cNvPr id="7" name="Picture 6" descr="A blue and yellow logo&#10;&#10;Description automatically generated">
            <a:extLst>
              <a:ext uri="{FF2B5EF4-FFF2-40B4-BE49-F238E27FC236}">
                <a16:creationId xmlns:a16="http://schemas.microsoft.com/office/drawing/2014/main" id="{F3C6F700-8F3E-2BB5-B645-BCDBEA132157}"/>
              </a:ext>
            </a:extLst>
          </p:cNvPr>
          <p:cNvPicPr>
            <a:picLocks noChangeAspect="1"/>
          </p:cNvPicPr>
          <p:nvPr/>
        </p:nvPicPr>
        <p:blipFill>
          <a:blip r:embed="rId2"/>
          <a:stretch>
            <a:fillRect/>
          </a:stretch>
        </p:blipFill>
        <p:spPr>
          <a:xfrm>
            <a:off x="-652" y="326"/>
            <a:ext cx="1085821" cy="1027369"/>
          </a:xfrm>
          <a:prstGeom prst="rect">
            <a:avLst/>
          </a:prstGeom>
        </p:spPr>
      </p:pic>
      <p:pic>
        <p:nvPicPr>
          <p:cNvPr id="4" name="Picture 3">
            <a:extLst>
              <a:ext uri="{FF2B5EF4-FFF2-40B4-BE49-F238E27FC236}">
                <a16:creationId xmlns:a16="http://schemas.microsoft.com/office/drawing/2014/main" id="{0302A485-277C-9823-9A41-9656D4172CE6}"/>
              </a:ext>
            </a:extLst>
          </p:cNvPr>
          <p:cNvPicPr>
            <a:picLocks noChangeAspect="1"/>
          </p:cNvPicPr>
          <p:nvPr/>
        </p:nvPicPr>
        <p:blipFill>
          <a:blip r:embed="rId3"/>
          <a:stretch>
            <a:fillRect/>
          </a:stretch>
        </p:blipFill>
        <p:spPr>
          <a:xfrm>
            <a:off x="2065098" y="2129555"/>
            <a:ext cx="14377008" cy="702997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2072665" y="46843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PROJECT SCHEDULE</a:t>
            </a:r>
          </a:p>
        </p:txBody>
      </p:sp>
      <p:pic>
        <p:nvPicPr>
          <p:cNvPr id="7" name="Picture 6" descr="A blue and yellow logo&#10;&#10;Description automatically generated">
            <a:extLst>
              <a:ext uri="{FF2B5EF4-FFF2-40B4-BE49-F238E27FC236}">
                <a16:creationId xmlns:a16="http://schemas.microsoft.com/office/drawing/2014/main" id="{F384F221-5305-7610-50E5-98A15574CFD8}"/>
              </a:ext>
            </a:extLst>
          </p:cNvPr>
          <p:cNvPicPr>
            <a:picLocks noChangeAspect="1"/>
          </p:cNvPicPr>
          <p:nvPr/>
        </p:nvPicPr>
        <p:blipFill>
          <a:blip r:embed="rId2"/>
          <a:stretch>
            <a:fillRect/>
          </a:stretch>
        </p:blipFill>
        <p:spPr>
          <a:xfrm>
            <a:off x="-652" y="326"/>
            <a:ext cx="1085821" cy="1027369"/>
          </a:xfrm>
          <a:prstGeom prst="rect">
            <a:avLst/>
          </a:prstGeom>
        </p:spPr>
      </p:pic>
      <p:pic>
        <p:nvPicPr>
          <p:cNvPr id="5" name="Picture 4" descr="A diagram of a project&#10;&#10;Description automatically generated">
            <a:extLst>
              <a:ext uri="{FF2B5EF4-FFF2-40B4-BE49-F238E27FC236}">
                <a16:creationId xmlns:a16="http://schemas.microsoft.com/office/drawing/2014/main" id="{1E73218B-6675-4EB1-AD32-42FF078F850E}"/>
              </a:ext>
            </a:extLst>
          </p:cNvPr>
          <p:cNvPicPr>
            <a:picLocks noChangeAspect="1"/>
          </p:cNvPicPr>
          <p:nvPr/>
        </p:nvPicPr>
        <p:blipFill>
          <a:blip r:embed="rId3"/>
          <a:stretch>
            <a:fillRect/>
          </a:stretch>
        </p:blipFill>
        <p:spPr>
          <a:xfrm>
            <a:off x="1781306" y="2144560"/>
            <a:ext cx="14928935" cy="715653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9DD42C02-6C52-A642-FDF1-6DCAF4E7DFC4}"/>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2072665" y="46843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rPr>
              <a:t>Sprint 2 Stories</a:t>
            </a:r>
          </a:p>
        </p:txBody>
      </p:sp>
      <p:pic>
        <p:nvPicPr>
          <p:cNvPr id="7" name="Picture 6" descr="A blue and yellow logo&#10;&#10;Description automatically generated">
            <a:extLst>
              <a:ext uri="{FF2B5EF4-FFF2-40B4-BE49-F238E27FC236}">
                <a16:creationId xmlns:a16="http://schemas.microsoft.com/office/drawing/2014/main" id="{F384F221-5305-7610-50E5-98A15574CFD8}"/>
              </a:ext>
            </a:extLst>
          </p:cNvPr>
          <p:cNvPicPr>
            <a:picLocks noChangeAspect="1"/>
          </p:cNvPicPr>
          <p:nvPr/>
        </p:nvPicPr>
        <p:blipFill>
          <a:blip r:embed="rId4"/>
          <a:stretch>
            <a:fillRect/>
          </a:stretch>
        </p:blipFill>
        <p:spPr>
          <a:xfrm>
            <a:off x="-652" y="326"/>
            <a:ext cx="1085821" cy="1027369"/>
          </a:xfrm>
          <a:prstGeom prst="rect">
            <a:avLst/>
          </a:prstGeom>
        </p:spPr>
      </p:pic>
      <p:pic>
        <p:nvPicPr>
          <p:cNvPr id="4" name="Picture 3" descr="A blue background with white lines&#10;&#10;Description automatically generated">
            <a:extLst>
              <a:ext uri="{FF2B5EF4-FFF2-40B4-BE49-F238E27FC236}">
                <a16:creationId xmlns:a16="http://schemas.microsoft.com/office/drawing/2014/main" id="{15CF12A2-A063-0249-7156-CFB0A995ADAA}"/>
              </a:ext>
            </a:extLst>
          </p:cNvPr>
          <p:cNvPicPr>
            <a:picLocks noChangeAspect="1"/>
          </p:cNvPicPr>
          <p:nvPr/>
        </p:nvPicPr>
        <p:blipFill>
          <a:blip r:embed="rId5"/>
          <a:stretch>
            <a:fillRect/>
          </a:stretch>
        </p:blipFill>
        <p:spPr>
          <a:xfrm>
            <a:off x="2385392" y="2564980"/>
            <a:ext cx="14378608" cy="5620865"/>
          </a:xfrm>
          <a:prstGeom prst="rect">
            <a:avLst/>
          </a:prstGeom>
        </p:spPr>
      </p:pic>
    </p:spTree>
    <p:extLst>
      <p:ext uri="{BB962C8B-B14F-4D97-AF65-F5344CB8AC3E}">
        <p14:creationId xmlns:p14="http://schemas.microsoft.com/office/powerpoint/2010/main" val="18359974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9DD42C02-6C52-A642-FDF1-6DCAF4E7DFC4}"/>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2072665" y="46843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rPr>
              <a:t>SpeakEZ Screenshot</a:t>
            </a:r>
          </a:p>
        </p:txBody>
      </p:sp>
      <p:pic>
        <p:nvPicPr>
          <p:cNvPr id="7" name="Picture 6" descr="A blue and yellow logo&#10;&#10;Description automatically generated">
            <a:extLst>
              <a:ext uri="{FF2B5EF4-FFF2-40B4-BE49-F238E27FC236}">
                <a16:creationId xmlns:a16="http://schemas.microsoft.com/office/drawing/2014/main" id="{F384F221-5305-7610-50E5-98A15574CFD8}"/>
              </a:ext>
            </a:extLst>
          </p:cNvPr>
          <p:cNvPicPr>
            <a:picLocks noChangeAspect="1"/>
          </p:cNvPicPr>
          <p:nvPr/>
        </p:nvPicPr>
        <p:blipFill>
          <a:blip r:embed="rId4"/>
          <a:stretch>
            <a:fillRect/>
          </a:stretch>
        </p:blipFill>
        <p:spPr>
          <a:xfrm>
            <a:off x="-652" y="326"/>
            <a:ext cx="1085821" cy="1027369"/>
          </a:xfrm>
          <a:prstGeom prst="rect">
            <a:avLst/>
          </a:prstGeom>
        </p:spPr>
      </p:pic>
      <p:pic>
        <p:nvPicPr>
          <p:cNvPr id="4" name="Picture 3" descr="A screenshot of a video&#10;&#10;Description automatically generated">
            <a:extLst>
              <a:ext uri="{FF2B5EF4-FFF2-40B4-BE49-F238E27FC236}">
                <a16:creationId xmlns:a16="http://schemas.microsoft.com/office/drawing/2014/main" id="{1D2E0392-BFBA-9D65-DD55-250A8251349E}"/>
              </a:ext>
            </a:extLst>
          </p:cNvPr>
          <p:cNvPicPr>
            <a:picLocks noChangeAspect="1"/>
          </p:cNvPicPr>
          <p:nvPr/>
        </p:nvPicPr>
        <p:blipFill>
          <a:blip r:embed="rId5"/>
          <a:stretch>
            <a:fillRect/>
          </a:stretch>
        </p:blipFill>
        <p:spPr>
          <a:xfrm>
            <a:off x="2881993" y="2088696"/>
            <a:ext cx="12524015" cy="7089322"/>
          </a:xfrm>
          <a:prstGeom prst="rect">
            <a:avLst/>
          </a:prstGeom>
        </p:spPr>
      </p:pic>
    </p:spTree>
    <p:extLst>
      <p:ext uri="{BB962C8B-B14F-4D97-AF65-F5344CB8AC3E}">
        <p14:creationId xmlns:p14="http://schemas.microsoft.com/office/powerpoint/2010/main" val="743906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9DD42C02-6C52-A642-FDF1-6DCAF4E7DFC4}"/>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2072665" y="46843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rPr>
              <a:t>SpeakEZ Screenshot</a:t>
            </a:r>
          </a:p>
        </p:txBody>
      </p:sp>
      <p:pic>
        <p:nvPicPr>
          <p:cNvPr id="7" name="Picture 6" descr="A blue and yellow logo&#10;&#10;Description automatically generated">
            <a:extLst>
              <a:ext uri="{FF2B5EF4-FFF2-40B4-BE49-F238E27FC236}">
                <a16:creationId xmlns:a16="http://schemas.microsoft.com/office/drawing/2014/main" id="{F384F221-5305-7610-50E5-98A15574CFD8}"/>
              </a:ext>
            </a:extLst>
          </p:cNvPr>
          <p:cNvPicPr>
            <a:picLocks noChangeAspect="1"/>
          </p:cNvPicPr>
          <p:nvPr/>
        </p:nvPicPr>
        <p:blipFill>
          <a:blip r:embed="rId4"/>
          <a:stretch>
            <a:fillRect/>
          </a:stretch>
        </p:blipFill>
        <p:spPr>
          <a:xfrm>
            <a:off x="-652" y="326"/>
            <a:ext cx="1085821" cy="102736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064A05C4-C185-F43E-36FA-3816A90A8210}"/>
              </a:ext>
            </a:extLst>
          </p:cNvPr>
          <p:cNvPicPr>
            <a:picLocks noChangeAspect="1"/>
          </p:cNvPicPr>
          <p:nvPr/>
        </p:nvPicPr>
        <p:blipFill>
          <a:blip r:embed="rId5"/>
          <a:stretch>
            <a:fillRect/>
          </a:stretch>
        </p:blipFill>
        <p:spPr>
          <a:xfrm>
            <a:off x="2807772" y="1865476"/>
            <a:ext cx="12672456" cy="7090435"/>
          </a:xfrm>
          <a:prstGeom prst="rect">
            <a:avLst/>
          </a:prstGeom>
        </p:spPr>
      </p:pic>
    </p:spTree>
    <p:extLst>
      <p:ext uri="{BB962C8B-B14F-4D97-AF65-F5344CB8AC3E}">
        <p14:creationId xmlns:p14="http://schemas.microsoft.com/office/powerpoint/2010/main" val="12537728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9DD42C02-6C52-A642-FDF1-6DCAF4E7DFC4}"/>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2072665" y="46843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rPr>
              <a:t>SpeakEZ Pipeline</a:t>
            </a:r>
          </a:p>
        </p:txBody>
      </p:sp>
      <p:pic>
        <p:nvPicPr>
          <p:cNvPr id="7" name="Picture 6" descr="A blue and yellow logo&#10;&#10;Description automatically generated">
            <a:extLst>
              <a:ext uri="{FF2B5EF4-FFF2-40B4-BE49-F238E27FC236}">
                <a16:creationId xmlns:a16="http://schemas.microsoft.com/office/drawing/2014/main" id="{F384F221-5305-7610-50E5-98A15574CFD8}"/>
              </a:ext>
            </a:extLst>
          </p:cNvPr>
          <p:cNvPicPr>
            <a:picLocks noChangeAspect="1"/>
          </p:cNvPicPr>
          <p:nvPr/>
        </p:nvPicPr>
        <p:blipFill>
          <a:blip r:embed="rId4"/>
          <a:stretch>
            <a:fillRect/>
          </a:stretch>
        </p:blipFill>
        <p:spPr>
          <a:xfrm>
            <a:off x="-652" y="326"/>
            <a:ext cx="1085821" cy="1027369"/>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76A93A2D-ABC5-AE5C-2CB8-FC41B65BB47C}"/>
              </a:ext>
            </a:extLst>
          </p:cNvPr>
          <p:cNvPicPr>
            <a:picLocks noChangeAspect="1"/>
          </p:cNvPicPr>
          <p:nvPr/>
        </p:nvPicPr>
        <p:blipFill>
          <a:blip r:embed="rId5"/>
          <a:stretch>
            <a:fillRect/>
          </a:stretch>
        </p:blipFill>
        <p:spPr>
          <a:xfrm>
            <a:off x="3061793" y="2166071"/>
            <a:ext cx="12164415" cy="7350208"/>
          </a:xfrm>
          <a:prstGeom prst="rect">
            <a:avLst/>
          </a:prstGeom>
        </p:spPr>
      </p:pic>
    </p:spTree>
    <p:extLst>
      <p:ext uri="{BB962C8B-B14F-4D97-AF65-F5344CB8AC3E}">
        <p14:creationId xmlns:p14="http://schemas.microsoft.com/office/powerpoint/2010/main" val="2503171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Freeform 2"/>
          <p:cNvSpPr/>
          <p:nvPr/>
        </p:nvSpPr>
        <p:spPr>
          <a:xfrm>
            <a:off x="-339025" y="7344985"/>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011205" y="272720"/>
            <a:ext cx="11340029" cy="1192634"/>
          </a:xfrm>
          <a:prstGeom prst="rect">
            <a:avLst/>
          </a:prstGeom>
        </p:spPr>
        <p:txBody>
          <a:bodyPr lIns="0" tIns="0" rIns="0" bIns="0" rtlCol="0" anchor="t">
            <a:spAutoFit/>
          </a:bodyPr>
          <a:lstStyle/>
          <a:p>
            <a:pPr algn="ctr">
              <a:lnSpc>
                <a:spcPts val="9299"/>
              </a:lnSpc>
            </a:pPr>
            <a:r>
              <a:rPr lang="en-US" sz="8000">
                <a:solidFill>
                  <a:srgbClr val="FFFFFF"/>
                </a:solidFill>
                <a:latin typeface="Bobby Jones"/>
                <a:ea typeface="Bobby Jones"/>
                <a:cs typeface="Bobby Jones"/>
                <a:sym typeface="Bobby Jones"/>
              </a:rPr>
              <a:t>Improvements</a:t>
            </a:r>
          </a:p>
        </p:txBody>
      </p:sp>
      <p:sp>
        <p:nvSpPr>
          <p:cNvPr id="3" name="TextBox 3"/>
          <p:cNvSpPr txBox="1"/>
          <p:nvPr/>
        </p:nvSpPr>
        <p:spPr>
          <a:xfrm>
            <a:off x="2631877" y="1365329"/>
            <a:ext cx="13031345" cy="9310369"/>
          </a:xfrm>
          <a:prstGeom prst="rect">
            <a:avLst/>
          </a:prstGeom>
        </p:spPr>
        <p:txBody>
          <a:bodyPr wrap="square" lIns="0" tIns="0" rIns="0" bIns="0" rtlCol="0" anchor="t">
            <a:spAutoFit/>
          </a:bodyPr>
          <a:lstStyle/>
          <a:p>
            <a:pPr marL="457200" indent="-457200">
              <a:lnSpc>
                <a:spcPts val="4258"/>
              </a:lnSpc>
              <a:buFont typeface="Wingdings"/>
              <a:buChar char="§"/>
            </a:pPr>
            <a:r>
              <a:rPr lang="en-US" sz="3000" dirty="0">
                <a:solidFill>
                  <a:srgbClr val="FFFFFF"/>
                </a:solidFill>
                <a:latin typeface="Jua"/>
                <a:ea typeface="Jua"/>
                <a:cs typeface="Jua"/>
              </a:rPr>
              <a:t>Team Roles and Responsibilities:</a:t>
            </a:r>
            <a:endParaRPr lang="en-US" dirty="0">
              <a:ea typeface="Calibri"/>
              <a:cs typeface="Calibri"/>
            </a:endParaRPr>
          </a:p>
          <a:p>
            <a:pPr marL="914400" lvl="1" indent="-457200">
              <a:lnSpc>
                <a:spcPts val="4258"/>
              </a:lnSpc>
              <a:buFont typeface="Arial"/>
              <a:buChar char="•"/>
            </a:pPr>
            <a:r>
              <a:rPr lang="en-US" sz="2800" dirty="0">
                <a:solidFill>
                  <a:srgbClr val="FFFFFF"/>
                </a:solidFill>
                <a:latin typeface="Jua"/>
                <a:ea typeface="Jua"/>
                <a:cs typeface="Jua"/>
              </a:rPr>
              <a:t>updated the Developers' roles.</a:t>
            </a:r>
            <a:endParaRPr lang="en-US" sz="2800" dirty="0">
              <a:ea typeface="Calibri"/>
              <a:cs typeface="Calibri"/>
            </a:endParaRPr>
          </a:p>
          <a:p>
            <a:pPr marL="457200" indent="-457200">
              <a:lnSpc>
                <a:spcPts val="4258"/>
              </a:lnSpc>
              <a:buFont typeface="Wingdings"/>
              <a:buChar char="§"/>
            </a:pPr>
            <a:r>
              <a:rPr lang="en-US" sz="3000" dirty="0">
                <a:solidFill>
                  <a:srgbClr val="FFFFFF"/>
                </a:solidFill>
                <a:latin typeface="Jua"/>
                <a:ea typeface="Jua"/>
                <a:cs typeface="Jua"/>
              </a:rPr>
              <a:t>Project Description:</a:t>
            </a:r>
          </a:p>
          <a:p>
            <a:pPr marL="914400" lvl="1" indent="-457200">
              <a:lnSpc>
                <a:spcPts val="4258"/>
              </a:lnSpc>
              <a:buFont typeface="Arial"/>
              <a:buChar char="•"/>
            </a:pPr>
            <a:r>
              <a:rPr lang="en-US" sz="2800" dirty="0">
                <a:solidFill>
                  <a:srgbClr val="FFFFFF"/>
                </a:solidFill>
                <a:latin typeface="Jua"/>
                <a:ea typeface="Jua"/>
                <a:cs typeface="Jua"/>
              </a:rPr>
              <a:t>the project description chart was added.</a:t>
            </a:r>
            <a:endParaRPr lang="en-US" sz="2800" dirty="0">
              <a:ea typeface="Calibri"/>
              <a:cs typeface="Calibri"/>
            </a:endParaRPr>
          </a:p>
          <a:p>
            <a:pPr marL="457200" indent="-457200">
              <a:lnSpc>
                <a:spcPts val="4258"/>
              </a:lnSpc>
              <a:buFont typeface="Wingdings"/>
              <a:buChar char="§"/>
            </a:pPr>
            <a:r>
              <a:rPr lang="en-US" sz="3000" dirty="0">
                <a:solidFill>
                  <a:srgbClr val="FFFFFF"/>
                </a:solidFill>
                <a:latin typeface="Jua"/>
                <a:ea typeface="Jua"/>
                <a:cs typeface="Jua"/>
              </a:rPr>
              <a:t>Team Working Agreement:</a:t>
            </a:r>
          </a:p>
          <a:p>
            <a:pPr marL="914400" lvl="1" indent="-457200">
              <a:lnSpc>
                <a:spcPts val="4258"/>
              </a:lnSpc>
              <a:buFont typeface="Arial"/>
              <a:buChar char="•"/>
            </a:pPr>
            <a:r>
              <a:rPr lang="en-US" sz="2800" dirty="0">
                <a:solidFill>
                  <a:srgbClr val="FFFFFF"/>
                </a:solidFill>
                <a:latin typeface="Jua"/>
                <a:ea typeface="Jua"/>
                <a:cs typeface="Jua"/>
              </a:rPr>
              <a:t>expanded on the DoD (Release DoD, MVP DoD).</a:t>
            </a:r>
            <a:endParaRPr lang="en-US" sz="2800" dirty="0">
              <a:ea typeface="Calibri"/>
              <a:cs typeface="Calibri"/>
            </a:endParaRPr>
          </a:p>
          <a:p>
            <a:pPr marL="457200" indent="-457200">
              <a:lnSpc>
                <a:spcPts val="4258"/>
              </a:lnSpc>
              <a:buFont typeface="Wingdings"/>
              <a:buChar char="§"/>
            </a:pPr>
            <a:r>
              <a:rPr lang="en-US" sz="3000" dirty="0">
                <a:solidFill>
                  <a:srgbClr val="FFFFFF"/>
                </a:solidFill>
                <a:latin typeface="Jua"/>
                <a:ea typeface="Jua"/>
                <a:cs typeface="Jua"/>
              </a:rPr>
              <a:t>Sprint Schedule:</a:t>
            </a:r>
          </a:p>
          <a:p>
            <a:pPr marL="914400" lvl="1" indent="-457200">
              <a:lnSpc>
                <a:spcPts val="4258"/>
              </a:lnSpc>
              <a:buFont typeface="Arial"/>
              <a:buChar char="•"/>
            </a:pPr>
            <a:r>
              <a:rPr lang="en-US" sz="3000" dirty="0">
                <a:solidFill>
                  <a:srgbClr val="FFFFFF"/>
                </a:solidFill>
                <a:latin typeface="Jua"/>
                <a:ea typeface="Jua"/>
                <a:cs typeface="Jua"/>
              </a:rPr>
              <a:t>add small milestones for the project to the deadline dates.</a:t>
            </a:r>
          </a:p>
          <a:p>
            <a:pPr marL="457200" indent="-457200">
              <a:lnSpc>
                <a:spcPts val="4258"/>
              </a:lnSpc>
              <a:buFont typeface="Wingdings"/>
              <a:buChar char="§"/>
            </a:pPr>
            <a:r>
              <a:rPr lang="en-US" sz="3000" dirty="0">
                <a:solidFill>
                  <a:srgbClr val="FFFFFF"/>
                </a:solidFill>
                <a:latin typeface="Jua"/>
                <a:ea typeface="Jua"/>
                <a:cs typeface="Jua"/>
              </a:rPr>
              <a:t>Technologies:</a:t>
            </a:r>
            <a:endParaRPr lang="en-US" dirty="0"/>
          </a:p>
          <a:p>
            <a:pPr marL="914400" lvl="1" indent="-457200">
              <a:lnSpc>
                <a:spcPts val="4258"/>
              </a:lnSpc>
              <a:buFont typeface="Arial"/>
              <a:buChar char="•"/>
            </a:pPr>
            <a:r>
              <a:rPr lang="en-US" sz="2800" dirty="0">
                <a:solidFill>
                  <a:srgbClr val="FFFFFF"/>
                </a:solidFill>
                <a:latin typeface="Jua"/>
                <a:ea typeface="Jua"/>
                <a:cs typeface="Jua"/>
              </a:rPr>
              <a:t>specified the names under the technologies we plan to use.</a:t>
            </a:r>
            <a:endParaRPr lang="en-US" sz="2800" dirty="0">
              <a:ea typeface="Calibri"/>
              <a:cs typeface="Calibri"/>
            </a:endParaRPr>
          </a:p>
          <a:p>
            <a:pPr marL="457200" indent="-457200">
              <a:lnSpc>
                <a:spcPts val="4258"/>
              </a:lnSpc>
              <a:buFont typeface="Wingdings"/>
              <a:buChar char="§"/>
            </a:pPr>
            <a:r>
              <a:rPr lang="en-US" sz="3000" dirty="0" err="1">
                <a:solidFill>
                  <a:srgbClr val="FFFFFF"/>
                </a:solidFill>
                <a:latin typeface="Jua"/>
                <a:ea typeface="Jua"/>
                <a:cs typeface="Jua"/>
              </a:rPr>
              <a:t>WikiPage</a:t>
            </a:r>
            <a:r>
              <a:rPr lang="en-US" sz="3000" dirty="0">
                <a:solidFill>
                  <a:srgbClr val="FFFFFF"/>
                </a:solidFill>
                <a:latin typeface="Jua"/>
                <a:ea typeface="Jua"/>
                <a:cs typeface="Jua"/>
              </a:rPr>
              <a:t>:</a:t>
            </a:r>
          </a:p>
          <a:p>
            <a:pPr marL="914400" lvl="1" indent="-457200">
              <a:lnSpc>
                <a:spcPts val="4258"/>
              </a:lnSpc>
              <a:buFont typeface="Arial"/>
              <a:buChar char="•"/>
            </a:pPr>
            <a:r>
              <a:rPr lang="en-US" sz="2800" dirty="0">
                <a:solidFill>
                  <a:srgbClr val="FFFFFF"/>
                </a:solidFill>
                <a:latin typeface="Jua"/>
                <a:ea typeface="Jua"/>
                <a:cs typeface="Jua"/>
              </a:rPr>
              <a:t>added email link for team members.</a:t>
            </a:r>
            <a:endParaRPr lang="en-US" sz="2800" dirty="0">
              <a:solidFill>
                <a:srgbClr val="FFFFFF"/>
              </a:solidFill>
              <a:latin typeface="Jua"/>
              <a:ea typeface="Jua"/>
              <a:cs typeface="Calibri"/>
            </a:endParaRPr>
          </a:p>
          <a:p>
            <a:pPr marL="914400" lvl="1" indent="-457200">
              <a:lnSpc>
                <a:spcPts val="4258"/>
              </a:lnSpc>
              <a:buFont typeface="Arial"/>
              <a:buChar char="•"/>
            </a:pPr>
            <a:r>
              <a:rPr lang="en-US" sz="2800" dirty="0">
                <a:solidFill>
                  <a:srgbClr val="FFFFFF"/>
                </a:solidFill>
                <a:latin typeface="Jua"/>
                <a:ea typeface="Jua"/>
                <a:cs typeface="Jua"/>
              </a:rPr>
              <a:t>added mp4 download of recording to the </a:t>
            </a:r>
            <a:r>
              <a:rPr lang="en-US" sz="2800" dirty="0" err="1">
                <a:solidFill>
                  <a:srgbClr val="FFFFFF"/>
                </a:solidFill>
                <a:latin typeface="Jua"/>
                <a:ea typeface="Jua"/>
                <a:cs typeface="Jua"/>
              </a:rPr>
              <a:t>WikiPage</a:t>
            </a:r>
            <a:r>
              <a:rPr lang="en-US" sz="2800" dirty="0">
                <a:solidFill>
                  <a:srgbClr val="FFFFFF"/>
                </a:solidFill>
                <a:latin typeface="Jua"/>
                <a:ea typeface="Jua"/>
                <a:cs typeface="Jua"/>
              </a:rPr>
              <a:t>.</a:t>
            </a:r>
          </a:p>
          <a:p>
            <a:pPr marL="914400" lvl="1" indent="-457200">
              <a:lnSpc>
                <a:spcPts val="4258"/>
              </a:lnSpc>
              <a:buFont typeface="Arial"/>
              <a:buChar char="•"/>
            </a:pPr>
            <a:r>
              <a:rPr lang="en-US" sz="2800" dirty="0">
                <a:solidFill>
                  <a:srgbClr val="FFFFFF"/>
                </a:solidFill>
                <a:latin typeface="Jua"/>
                <a:ea typeface="Jua"/>
                <a:cs typeface="Jua"/>
              </a:rPr>
              <a:t>added the files to the repository and then link to the </a:t>
            </a:r>
            <a:r>
              <a:rPr lang="en-US" sz="2800" dirty="0" err="1">
                <a:solidFill>
                  <a:srgbClr val="FFFFFF"/>
                </a:solidFill>
                <a:latin typeface="Jua"/>
                <a:ea typeface="Jua"/>
                <a:cs typeface="Jua"/>
              </a:rPr>
              <a:t>WikiPage</a:t>
            </a:r>
            <a:r>
              <a:rPr lang="en-US" sz="2800" dirty="0">
                <a:solidFill>
                  <a:srgbClr val="FFFFFF"/>
                </a:solidFill>
                <a:latin typeface="Jua"/>
                <a:ea typeface="Jua"/>
                <a:cs typeface="Jua"/>
              </a:rPr>
              <a:t>.</a:t>
            </a:r>
            <a:endParaRPr lang="en-US" sz="2800" dirty="0">
              <a:ea typeface="Calibri"/>
              <a:cs typeface="Calibri"/>
            </a:endParaRPr>
          </a:p>
          <a:p>
            <a:pPr marL="457200" indent="-457200">
              <a:lnSpc>
                <a:spcPts val="4258"/>
              </a:lnSpc>
              <a:buFont typeface="Wingdings"/>
              <a:buChar char="§"/>
            </a:pPr>
            <a:endParaRPr lang="en-US" sz="3000">
              <a:solidFill>
                <a:srgbClr val="FFFFFF"/>
              </a:solidFill>
              <a:latin typeface="Jua"/>
              <a:ea typeface="Jua"/>
              <a:cs typeface="Jua"/>
            </a:endParaRPr>
          </a:p>
        </p:txBody>
      </p:sp>
      <p:pic>
        <p:nvPicPr>
          <p:cNvPr id="10" name="Picture 9" descr="A blue and yellow logo&#10;&#10;Description automatically generated">
            <a:extLst>
              <a:ext uri="{FF2B5EF4-FFF2-40B4-BE49-F238E27FC236}">
                <a16:creationId xmlns:a16="http://schemas.microsoft.com/office/drawing/2014/main" id="{2D5C741C-3E6F-6E1D-C1E7-7A79BF671A87}"/>
              </a:ext>
            </a:extLst>
          </p:cNvPr>
          <p:cNvPicPr>
            <a:picLocks noChangeAspect="1"/>
          </p:cNvPicPr>
          <p:nvPr/>
        </p:nvPicPr>
        <p:blipFill>
          <a:blip r:embed="rId4"/>
          <a:stretch>
            <a:fillRect/>
          </a:stretch>
        </p:blipFill>
        <p:spPr>
          <a:xfrm>
            <a:off x="-652" y="326"/>
            <a:ext cx="1085821" cy="102736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4" name="Freeform 6">
            <a:extLst>
              <a:ext uri="{FF2B5EF4-FFF2-40B4-BE49-F238E27FC236}">
                <a16:creationId xmlns:a16="http://schemas.microsoft.com/office/drawing/2014/main" id="{DD44F116-FAFB-3375-E9F6-38A475F963C2}"/>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058011" y="374788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SpeakEZ Demo</a:t>
            </a:r>
          </a:p>
        </p:txBody>
      </p:sp>
      <p:pic>
        <p:nvPicPr>
          <p:cNvPr id="8" name="Picture 7" descr="A blue and yellow logo&#10;&#10;Description automatically generated">
            <a:extLst>
              <a:ext uri="{FF2B5EF4-FFF2-40B4-BE49-F238E27FC236}">
                <a16:creationId xmlns:a16="http://schemas.microsoft.com/office/drawing/2014/main" id="{97514187-0EC5-EB1C-5C7B-E262AD39A71E}"/>
              </a:ext>
            </a:extLst>
          </p:cNvPr>
          <p:cNvPicPr>
            <a:picLocks noChangeAspect="1"/>
          </p:cNvPicPr>
          <p:nvPr/>
        </p:nvPicPr>
        <p:blipFill>
          <a:blip r:embed="rId4"/>
          <a:stretch>
            <a:fillRect/>
          </a:stretch>
        </p:blipFill>
        <p:spPr>
          <a:xfrm>
            <a:off x="-652" y="326"/>
            <a:ext cx="1085821" cy="1027369"/>
          </a:xfrm>
          <a:prstGeom prst="rect">
            <a:avLst/>
          </a:prstGeom>
        </p:spPr>
      </p:pic>
    </p:spTree>
    <p:extLst>
      <p:ext uri="{BB962C8B-B14F-4D97-AF65-F5344CB8AC3E}">
        <p14:creationId xmlns:p14="http://schemas.microsoft.com/office/powerpoint/2010/main" val="4624183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4" name="Freeform 6">
            <a:extLst>
              <a:ext uri="{FF2B5EF4-FFF2-40B4-BE49-F238E27FC236}">
                <a16:creationId xmlns:a16="http://schemas.microsoft.com/office/drawing/2014/main" id="{DD44F116-FAFB-3375-E9F6-38A475F963C2}"/>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3085998" y="3177661"/>
            <a:ext cx="12116002" cy="1548309"/>
          </a:xfrm>
          <a:prstGeom prst="rect">
            <a:avLst/>
          </a:prstGeom>
        </p:spPr>
        <p:txBody>
          <a:bodyPr wrap="square" lIns="0" tIns="0" rIns="0" bIns="0" rtlCol="0" anchor="t">
            <a:spAutoFit/>
          </a:bodyPr>
          <a:lstStyle/>
          <a:p>
            <a:pPr algn="ctr">
              <a:lnSpc>
                <a:spcPts val="6388"/>
              </a:lnSpc>
            </a:pPr>
            <a:r>
              <a:rPr lang="en-US" sz="4550">
                <a:solidFill>
                  <a:schemeClr val="bg1"/>
                </a:solidFill>
                <a:latin typeface="Jua"/>
                <a:ea typeface="Jua"/>
                <a:cs typeface="Jua"/>
                <a:sym typeface="Jua"/>
                <a:hlinkClick r:id="rId4">
                  <a:extLst>
                    <a:ext uri="{A12FA001-AC4F-418D-AE19-62706E023703}">
                      <ahyp:hlinkClr xmlns:ahyp="http://schemas.microsoft.com/office/drawing/2018/hyperlinkcolor" val="tx"/>
                    </a:ext>
                  </a:extLst>
                </a:hlinkClick>
              </a:rPr>
              <a:t>https://github.com/htmw/2024F-Bytes/wiki</a:t>
            </a:r>
            <a:endParaRPr lang="en-US">
              <a:solidFill>
                <a:schemeClr val="bg1"/>
              </a:solidFill>
            </a:endParaRPr>
          </a:p>
          <a:p>
            <a:pPr algn="ctr">
              <a:lnSpc>
                <a:spcPts val="6388"/>
              </a:lnSpc>
            </a:pPr>
            <a:endParaRPr lang="en-US" sz="4550">
              <a:solidFill>
                <a:srgbClr val="FFFFFF"/>
              </a:solidFill>
              <a:latin typeface="Jua"/>
              <a:ea typeface="Jua"/>
              <a:cs typeface="Jua"/>
            </a:endParaRPr>
          </a:p>
        </p:txBody>
      </p:sp>
      <p:sp>
        <p:nvSpPr>
          <p:cNvPr id="3" name="TextBox 3"/>
          <p:cNvSpPr txBox="1"/>
          <p:nvPr/>
        </p:nvSpPr>
        <p:spPr>
          <a:xfrm>
            <a:off x="2072665" y="1564457"/>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WIKIPAGE LINK</a:t>
            </a:r>
          </a:p>
        </p:txBody>
      </p:sp>
      <p:pic>
        <p:nvPicPr>
          <p:cNvPr id="7" name="Picture 6" descr="A black screen with white text&#10;&#10;Description automatically generated">
            <a:extLst>
              <a:ext uri="{FF2B5EF4-FFF2-40B4-BE49-F238E27FC236}">
                <a16:creationId xmlns:a16="http://schemas.microsoft.com/office/drawing/2014/main" id="{40BA88B2-5276-B94A-A223-9C1E29638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2665" y="4180713"/>
            <a:ext cx="14136325" cy="5273497"/>
          </a:xfrm>
          <a:prstGeom prst="rect">
            <a:avLst/>
          </a:prstGeom>
        </p:spPr>
      </p:pic>
      <p:pic>
        <p:nvPicPr>
          <p:cNvPr id="8" name="Picture 7" descr="A blue and yellow logo&#10;&#10;Description automatically generated">
            <a:extLst>
              <a:ext uri="{FF2B5EF4-FFF2-40B4-BE49-F238E27FC236}">
                <a16:creationId xmlns:a16="http://schemas.microsoft.com/office/drawing/2014/main" id="{97514187-0EC5-EB1C-5C7B-E262AD39A71E}"/>
              </a:ext>
            </a:extLst>
          </p:cNvPr>
          <p:cNvPicPr>
            <a:picLocks noChangeAspect="1"/>
          </p:cNvPicPr>
          <p:nvPr/>
        </p:nvPicPr>
        <p:blipFill>
          <a:blip r:embed="rId6"/>
          <a:stretch>
            <a:fillRect/>
          </a:stretch>
        </p:blipFill>
        <p:spPr>
          <a:xfrm>
            <a:off x="-652" y="326"/>
            <a:ext cx="1085821" cy="1027369"/>
          </a:xfrm>
          <a:prstGeom prst="rect">
            <a:avLst/>
          </a:prstGeom>
        </p:spPr>
      </p:pic>
      <p:pic>
        <p:nvPicPr>
          <p:cNvPr id="6" name="Graphic 5" descr="Pin with solid fill">
            <a:extLst>
              <a:ext uri="{FF2B5EF4-FFF2-40B4-BE49-F238E27FC236}">
                <a16:creationId xmlns:a16="http://schemas.microsoft.com/office/drawing/2014/main" id="{1AEDB5C0-7052-CC31-F289-CFB3F8F551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7207345" y="114300"/>
            <a:ext cx="914400" cy="9144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294878" y="4141026"/>
            <a:ext cx="9957625" cy="1718419"/>
          </a:xfrm>
          <a:prstGeom prst="rect">
            <a:avLst/>
          </a:prstGeom>
        </p:spPr>
        <p:txBody>
          <a:bodyPr wrap="square" lIns="0" tIns="0" rIns="0" bIns="0" rtlCol="0" anchor="t">
            <a:spAutoFit/>
          </a:bodyPr>
          <a:lstStyle/>
          <a:p>
            <a:pPr algn="ctr">
              <a:lnSpc>
                <a:spcPts val="13435"/>
              </a:lnSpc>
            </a:pPr>
            <a:r>
              <a:rPr lang="en-US" sz="13302">
                <a:solidFill>
                  <a:srgbClr val="FFFFFF"/>
                </a:solidFill>
                <a:latin typeface="Bobby Jones"/>
                <a:ea typeface="Bobby Jones"/>
                <a:cs typeface="Bobby Jones"/>
                <a:sym typeface="Bobby Jones"/>
              </a:rPr>
              <a:t>THANK YOU!</a:t>
            </a:r>
          </a:p>
        </p:txBody>
      </p:sp>
      <p:pic>
        <p:nvPicPr>
          <p:cNvPr id="4" name="Picture 3" descr="A cartoon of a hand on a globe&#10;&#10;Description automatically generated">
            <a:extLst>
              <a:ext uri="{FF2B5EF4-FFF2-40B4-BE49-F238E27FC236}">
                <a16:creationId xmlns:a16="http://schemas.microsoft.com/office/drawing/2014/main" id="{9F942E80-7F7A-E677-1035-53F374A1D108}"/>
              </a:ext>
            </a:extLst>
          </p:cNvPr>
          <p:cNvPicPr>
            <a:picLocks noChangeAspect="1"/>
          </p:cNvPicPr>
          <p:nvPr/>
        </p:nvPicPr>
        <p:blipFill>
          <a:blip r:embed="rId2">
            <a:extLst>
              <a:ext uri="{28A0092B-C50C-407E-A947-70E740481C1C}">
                <a14:useLocalDpi xmlns:a14="http://schemas.microsoft.com/office/drawing/2010/main" val="0"/>
              </a:ext>
            </a:extLst>
          </a:blip>
          <a:srcRect l="58333"/>
          <a:stretch/>
        </p:blipFill>
        <p:spPr>
          <a:xfrm>
            <a:off x="11744678" y="1485900"/>
            <a:ext cx="6505222" cy="8782050"/>
          </a:xfrm>
          <a:prstGeom prst="rect">
            <a:avLst/>
          </a:prstGeom>
        </p:spPr>
      </p:pic>
      <p:sp>
        <p:nvSpPr>
          <p:cNvPr id="3" name="TextBox 3"/>
          <p:cNvSpPr txBox="1"/>
          <p:nvPr/>
        </p:nvSpPr>
        <p:spPr>
          <a:xfrm>
            <a:off x="1889864" y="5871147"/>
            <a:ext cx="11707337" cy="892810"/>
          </a:xfrm>
          <a:prstGeom prst="rect">
            <a:avLst/>
          </a:prstGeom>
        </p:spPr>
        <p:txBody>
          <a:bodyPr lIns="0" tIns="0" rIns="0" bIns="0" rtlCol="0" anchor="t">
            <a:spAutoFit/>
          </a:bodyPr>
          <a:lstStyle/>
          <a:p>
            <a:pPr marL="993138" lvl="1" indent="-496569" algn="l">
              <a:lnSpc>
                <a:spcPts val="6439"/>
              </a:lnSpc>
              <a:buFont typeface="Arial"/>
              <a:buChar char="•"/>
            </a:pPr>
            <a:r>
              <a:rPr lang="en-US" sz="4599">
                <a:solidFill>
                  <a:srgbClr val="FFFFFF"/>
                </a:solidFill>
                <a:latin typeface="Jua"/>
                <a:ea typeface="Jua"/>
                <a:cs typeface="Jua"/>
                <a:sym typeface="Jua"/>
              </a:rPr>
              <a:t>Do you have any questions?</a:t>
            </a:r>
          </a:p>
        </p:txBody>
      </p:sp>
      <p:pic>
        <p:nvPicPr>
          <p:cNvPr id="7" name="Picture 6" descr="A blue and yellow logo&#10;&#10;Description automatically generated">
            <a:extLst>
              <a:ext uri="{FF2B5EF4-FFF2-40B4-BE49-F238E27FC236}">
                <a16:creationId xmlns:a16="http://schemas.microsoft.com/office/drawing/2014/main" id="{B8B06FCC-53F5-F3D2-25FA-392CDAD4D360}"/>
              </a:ext>
            </a:extLst>
          </p:cNvPr>
          <p:cNvPicPr>
            <a:picLocks noChangeAspect="1"/>
          </p:cNvPicPr>
          <p:nvPr/>
        </p:nvPicPr>
        <p:blipFill>
          <a:blip r:embed="rId3"/>
          <a:stretch>
            <a:fillRect/>
          </a:stretch>
        </p:blipFill>
        <p:spPr>
          <a:xfrm>
            <a:off x="-652" y="326"/>
            <a:ext cx="1085821" cy="102736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pic>
        <p:nvPicPr>
          <p:cNvPr id="5" name="Picture 4" descr="A cartoon of a robot with question marks&#10;&#10;Description automatically generated">
            <a:extLst>
              <a:ext uri="{FF2B5EF4-FFF2-40B4-BE49-F238E27FC236}">
                <a16:creationId xmlns:a16="http://schemas.microsoft.com/office/drawing/2014/main" id="{2AB49826-309B-9857-BCBB-D8263332B881}"/>
              </a:ext>
            </a:extLst>
          </p:cNvPr>
          <p:cNvPicPr>
            <a:picLocks noChangeAspect="1"/>
          </p:cNvPicPr>
          <p:nvPr/>
        </p:nvPicPr>
        <p:blipFill>
          <a:blip r:embed="rId2">
            <a:extLst>
              <a:ext uri="{28A0092B-C50C-407E-A947-70E740481C1C}">
                <a14:useLocalDpi xmlns:a14="http://schemas.microsoft.com/office/drawing/2010/main" val="0"/>
              </a:ext>
            </a:extLst>
          </a:blip>
          <a:srcRect l="59722" b="9259"/>
          <a:stretch/>
        </p:blipFill>
        <p:spPr>
          <a:xfrm>
            <a:off x="13563599" y="1044402"/>
            <a:ext cx="4577761" cy="5868966"/>
          </a:xfrm>
          <a:prstGeom prst="rect">
            <a:avLst/>
          </a:prstGeom>
        </p:spPr>
      </p:pic>
      <p:sp>
        <p:nvSpPr>
          <p:cNvPr id="2" name="Freeform 2"/>
          <p:cNvSpPr/>
          <p:nvPr/>
        </p:nvSpPr>
        <p:spPr>
          <a:xfrm>
            <a:off x="-339025" y="7344985"/>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3011205" y="900433"/>
            <a:ext cx="11340029" cy="1192634"/>
          </a:xfrm>
          <a:prstGeom prst="rect">
            <a:avLst/>
          </a:prstGeom>
        </p:spPr>
        <p:txBody>
          <a:bodyPr lIns="0" tIns="0" rIns="0" bIns="0" rtlCol="0" anchor="t">
            <a:spAutoFit/>
          </a:bodyPr>
          <a:lstStyle/>
          <a:p>
            <a:pPr algn="ctr">
              <a:lnSpc>
                <a:spcPts val="9299"/>
              </a:lnSpc>
            </a:pPr>
            <a:r>
              <a:rPr lang="en-US" sz="8000">
                <a:solidFill>
                  <a:srgbClr val="FFFFFF"/>
                </a:solidFill>
                <a:latin typeface="Bobby Jones"/>
                <a:ea typeface="Bobby Jones"/>
                <a:cs typeface="Bobby Jones"/>
                <a:sym typeface="Bobby Jones"/>
              </a:rPr>
              <a:t>PROBLEM STATEMENT</a:t>
            </a:r>
          </a:p>
        </p:txBody>
      </p:sp>
      <p:sp>
        <p:nvSpPr>
          <p:cNvPr id="3" name="TextBox 3"/>
          <p:cNvSpPr txBox="1"/>
          <p:nvPr/>
        </p:nvSpPr>
        <p:spPr>
          <a:xfrm>
            <a:off x="3599031" y="2427373"/>
            <a:ext cx="9660962" cy="5414769"/>
          </a:xfrm>
          <a:prstGeom prst="rect">
            <a:avLst/>
          </a:prstGeom>
        </p:spPr>
        <p:txBody>
          <a:bodyPr lIns="0" tIns="0" rIns="0" bIns="0" rtlCol="0" anchor="t">
            <a:spAutoFit/>
          </a:bodyPr>
          <a:lstStyle/>
          <a:p>
            <a:pPr algn="ctr">
              <a:lnSpc>
                <a:spcPts val="4258"/>
              </a:lnSpc>
            </a:pPr>
            <a:r>
              <a:rPr lang="en-US" sz="3041">
                <a:solidFill>
                  <a:srgbClr val="FFFFFF"/>
                </a:solidFill>
                <a:latin typeface="Jua"/>
                <a:ea typeface="Jua"/>
                <a:cs typeface="Jua"/>
                <a:sym typeface="Jua"/>
              </a:rPr>
              <a:t>Understanding foreign languages is often a challenge, as each language has its own unique structure, nuances, and meanings. Effective communication with native speakers becomes difficult without proper understanding, yet mastering every language is nearly impossible. To address this issue, we aim to create an application that helps bridge the communication gap by converting audio into transcriptions in multiple languages, enabling people to understand and engage in conversations more easily.</a:t>
            </a:r>
          </a:p>
        </p:txBody>
      </p:sp>
      <p:pic>
        <p:nvPicPr>
          <p:cNvPr id="10" name="Picture 9" descr="A blue and yellow logo&#10;&#10;Description automatically generated">
            <a:extLst>
              <a:ext uri="{FF2B5EF4-FFF2-40B4-BE49-F238E27FC236}">
                <a16:creationId xmlns:a16="http://schemas.microsoft.com/office/drawing/2014/main" id="{28424A1B-4D3A-E687-2754-A7F8EDC770D2}"/>
              </a:ext>
            </a:extLst>
          </p:cNvPr>
          <p:cNvPicPr>
            <a:picLocks noChangeAspect="1"/>
          </p:cNvPicPr>
          <p:nvPr/>
        </p:nvPicPr>
        <p:blipFill>
          <a:blip r:embed="rId5"/>
          <a:stretch>
            <a:fillRect/>
          </a:stretch>
        </p:blipFill>
        <p:spPr>
          <a:xfrm>
            <a:off x="-652" y="326"/>
            <a:ext cx="1085821" cy="1027369"/>
          </a:xfrm>
          <a:prstGeom prst="rect">
            <a:avLst/>
          </a:prstGeom>
        </p:spPr>
      </p:pic>
      <p:pic>
        <p:nvPicPr>
          <p:cNvPr id="6" name="Graphic 5" descr="Pin with solid fill">
            <a:extLst>
              <a:ext uri="{FF2B5EF4-FFF2-40B4-BE49-F238E27FC236}">
                <a16:creationId xmlns:a16="http://schemas.microsoft.com/office/drawing/2014/main" id="{7D3F3122-FF04-D2D3-3696-ED75E841BB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2200800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BD3FEDD9-5E10-C047-A198-5A4A044359F5}"/>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072664" y="553611"/>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PROJECT DESCRIPTION</a:t>
            </a:r>
          </a:p>
        </p:txBody>
      </p:sp>
      <p:pic>
        <p:nvPicPr>
          <p:cNvPr id="6" name="Picture 5" descr="A screenshot of a computer&#10;&#10;Description automatically generated">
            <a:extLst>
              <a:ext uri="{FF2B5EF4-FFF2-40B4-BE49-F238E27FC236}">
                <a16:creationId xmlns:a16="http://schemas.microsoft.com/office/drawing/2014/main" id="{32F0CED6-7C4F-4AE1-055B-B0D1C9B6398A}"/>
              </a:ext>
            </a:extLst>
          </p:cNvPr>
          <p:cNvPicPr>
            <a:picLocks noChangeAspect="1"/>
          </p:cNvPicPr>
          <p:nvPr/>
        </p:nvPicPr>
        <p:blipFill>
          <a:blip r:embed="rId4"/>
          <a:stretch>
            <a:fillRect/>
          </a:stretch>
        </p:blipFill>
        <p:spPr>
          <a:xfrm>
            <a:off x="3939663" y="2320413"/>
            <a:ext cx="10427109" cy="6088625"/>
          </a:xfrm>
          <a:prstGeom prst="rect">
            <a:avLst/>
          </a:prstGeom>
        </p:spPr>
      </p:pic>
      <p:pic>
        <p:nvPicPr>
          <p:cNvPr id="8" name="Picture 7" descr="A person waving his hands&#10;&#10;Description automatically generated with medium confidence">
            <a:extLst>
              <a:ext uri="{FF2B5EF4-FFF2-40B4-BE49-F238E27FC236}">
                <a16:creationId xmlns:a16="http://schemas.microsoft.com/office/drawing/2014/main" id="{60B45AB3-3776-57ED-9E92-D04866E1328D}"/>
              </a:ext>
            </a:extLst>
          </p:cNvPr>
          <p:cNvPicPr>
            <a:picLocks noChangeAspect="1"/>
          </p:cNvPicPr>
          <p:nvPr/>
        </p:nvPicPr>
        <p:blipFill>
          <a:blip r:embed="rId5">
            <a:extLst>
              <a:ext uri="{28A0092B-C50C-407E-A947-70E740481C1C}">
                <a14:useLocalDpi xmlns:a14="http://schemas.microsoft.com/office/drawing/2010/main" val="0"/>
              </a:ext>
            </a:extLst>
          </a:blip>
          <a:srcRect l="54861" t="22840" b="19135"/>
          <a:stretch/>
        </p:blipFill>
        <p:spPr>
          <a:xfrm>
            <a:off x="14859288" y="4503077"/>
            <a:ext cx="3435771" cy="2405664"/>
          </a:xfrm>
          <a:prstGeom prst="rect">
            <a:avLst/>
          </a:prstGeom>
        </p:spPr>
      </p:pic>
      <p:pic>
        <p:nvPicPr>
          <p:cNvPr id="10" name="Picture 9" descr="A blue and yellow logo&#10;&#10;Description automatically generated">
            <a:extLst>
              <a:ext uri="{FF2B5EF4-FFF2-40B4-BE49-F238E27FC236}">
                <a16:creationId xmlns:a16="http://schemas.microsoft.com/office/drawing/2014/main" id="{FC44C77A-FE6D-CC1F-28A7-ED191BD8BB7B}"/>
              </a:ext>
            </a:extLst>
          </p:cNvPr>
          <p:cNvPicPr>
            <a:picLocks noChangeAspect="1"/>
          </p:cNvPicPr>
          <p:nvPr/>
        </p:nvPicPr>
        <p:blipFill>
          <a:blip r:embed="rId6"/>
          <a:stretch>
            <a:fillRect/>
          </a:stretch>
        </p:blipFill>
        <p:spPr>
          <a:xfrm>
            <a:off x="-652" y="326"/>
            <a:ext cx="1085821" cy="10273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028700" y="2324100"/>
            <a:ext cx="15540827" cy="6790476"/>
          </a:xfrm>
          <a:prstGeom prst="rect">
            <a:avLst/>
          </a:prstGeom>
        </p:spPr>
        <p:txBody>
          <a:bodyPr lIns="0" tIns="0" rIns="0" bIns="0" rtlCol="0" anchor="t">
            <a:spAutoFit/>
          </a:bodyPr>
          <a:lstStyle/>
          <a:p>
            <a:pPr algn="l">
              <a:lnSpc>
                <a:spcPts val="5903"/>
              </a:lnSpc>
            </a:pPr>
            <a:r>
              <a:rPr lang="en-US" sz="4216">
                <a:solidFill>
                  <a:srgbClr val="FFFFFF"/>
                </a:solidFill>
                <a:latin typeface="Jua"/>
                <a:ea typeface="Jua"/>
                <a:cs typeface="Jua"/>
                <a:sym typeface="Jua"/>
              </a:rPr>
              <a:t>Communication:</a:t>
            </a:r>
          </a:p>
          <a:p>
            <a:pPr marL="561341" lvl="1" indent="-280670" algn="l">
              <a:lnSpc>
                <a:spcPts val="3640"/>
              </a:lnSpc>
              <a:buFont typeface="Arial"/>
              <a:buChar char="•"/>
            </a:pPr>
            <a:r>
              <a:rPr lang="en-US" sz="2600">
                <a:solidFill>
                  <a:srgbClr val="FFFFFF"/>
                </a:solidFill>
                <a:latin typeface="Jua"/>
                <a:ea typeface="Jua"/>
                <a:cs typeface="Jua"/>
                <a:sym typeface="Jua"/>
              </a:rPr>
              <a:t>The team will communicate with each other through Zoom and WhatsApp.</a:t>
            </a:r>
          </a:p>
          <a:p>
            <a:pPr marL="561341" lvl="1" indent="-280670" algn="l">
              <a:lnSpc>
                <a:spcPts val="3640"/>
              </a:lnSpc>
              <a:buFont typeface="Arial"/>
              <a:buChar char="•"/>
            </a:pPr>
            <a:r>
              <a:rPr lang="en-US" sz="2600">
                <a:solidFill>
                  <a:srgbClr val="FFFFFF"/>
                </a:solidFill>
                <a:latin typeface="Jua"/>
                <a:ea typeface="Jua"/>
                <a:cs typeface="Jua"/>
                <a:sym typeface="Jua"/>
              </a:rPr>
              <a:t>Google Docs will be utilized for collaborative document editing, sharing resources, and taking notes during team discussions.</a:t>
            </a:r>
          </a:p>
          <a:p>
            <a:pPr marL="561341" lvl="1" indent="-280670" algn="l">
              <a:lnSpc>
                <a:spcPts val="3640"/>
              </a:lnSpc>
              <a:buFont typeface="Arial"/>
              <a:buChar char="•"/>
            </a:pPr>
            <a:r>
              <a:rPr lang="en-US" sz="2600">
                <a:solidFill>
                  <a:srgbClr val="FFFFFF"/>
                </a:solidFill>
                <a:latin typeface="Jua"/>
                <a:ea typeface="Jua"/>
                <a:cs typeface="Jua"/>
                <a:sym typeface="Jua"/>
              </a:rPr>
              <a:t>Team members should alert the team in advance if they are unable to join a Zoom meeting.</a:t>
            </a:r>
          </a:p>
          <a:p>
            <a:pPr marL="561341" lvl="1" indent="-280670" algn="l">
              <a:lnSpc>
                <a:spcPts val="3640"/>
              </a:lnSpc>
              <a:buFont typeface="Arial"/>
              <a:buChar char="•"/>
            </a:pPr>
            <a:r>
              <a:rPr lang="en-US" sz="2600">
                <a:solidFill>
                  <a:srgbClr val="FFFFFF"/>
                </a:solidFill>
                <a:latin typeface="Jua"/>
                <a:ea typeface="Jua"/>
                <a:cs typeface="Jua"/>
                <a:sym typeface="Jua"/>
              </a:rPr>
              <a:t>Team members are expected to provide regular updates on task progress and promptly communicate any obstacles or delays to the group.</a:t>
            </a:r>
          </a:p>
          <a:p>
            <a:pPr marL="561341" lvl="1" indent="-280670" algn="l">
              <a:lnSpc>
                <a:spcPts val="3640"/>
              </a:lnSpc>
              <a:buFont typeface="Arial"/>
              <a:buChar char="•"/>
            </a:pPr>
            <a:r>
              <a:rPr lang="en-US" sz="2600">
                <a:solidFill>
                  <a:srgbClr val="FFFFFF"/>
                </a:solidFill>
                <a:latin typeface="Jua"/>
                <a:ea typeface="Jua"/>
                <a:cs typeface="Jua"/>
                <a:sym typeface="Jua"/>
              </a:rPr>
              <a:t>Team members are encouraged to actively participate in discussions, providing feedback and support as needed.</a:t>
            </a:r>
          </a:p>
          <a:p>
            <a:pPr marL="561341" lvl="1" indent="-280670" algn="l">
              <a:lnSpc>
                <a:spcPts val="3640"/>
              </a:lnSpc>
              <a:buFont typeface="Arial"/>
              <a:buChar char="•"/>
            </a:pPr>
            <a:r>
              <a:rPr lang="en-US" sz="2600">
                <a:solidFill>
                  <a:srgbClr val="FFFFFF"/>
                </a:solidFill>
                <a:latin typeface="Jua"/>
                <a:ea typeface="Jua"/>
                <a:cs typeface="Jua"/>
                <a:sym typeface="Jua"/>
              </a:rPr>
              <a:t>During all discussions, team members should listen carefully, speak clearly, and stay on topic to avoid confusion</a:t>
            </a:r>
          </a:p>
          <a:p>
            <a:pPr marL="561341" lvl="1" indent="-280670" algn="l">
              <a:lnSpc>
                <a:spcPts val="3640"/>
              </a:lnSpc>
              <a:buFont typeface="Arial"/>
              <a:buChar char="•"/>
            </a:pPr>
            <a:r>
              <a:rPr lang="en-US" sz="2600">
                <a:solidFill>
                  <a:srgbClr val="FFFFFF"/>
                </a:solidFill>
                <a:latin typeface="Jua"/>
                <a:ea typeface="Jua"/>
                <a:cs typeface="Jua"/>
                <a:sym typeface="Jua"/>
              </a:rPr>
              <a:t>Each team member should complete all assigned work before the deadline. If they are struggling with a task, they should contact the team as soon as possible to resolve the issue. Failure to complete work before the deadline can negatively affect the team’s project timeline.</a:t>
            </a:r>
          </a:p>
        </p:txBody>
      </p:sp>
      <p:sp>
        <p:nvSpPr>
          <p:cNvPr id="3" name="TextBox 3"/>
          <p:cNvSpPr txBox="1"/>
          <p:nvPr/>
        </p:nvSpPr>
        <p:spPr>
          <a:xfrm>
            <a:off x="755552" y="835297"/>
            <a:ext cx="16776895"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WORKING AGREEMENT</a:t>
            </a:r>
            <a:endParaRPr lang="en-US" sz="8000">
              <a:solidFill>
                <a:srgbClr val="FFFFFF"/>
              </a:solidFill>
              <a:latin typeface="Bobby Jones"/>
              <a:ea typeface="Bobby Jones"/>
              <a:cs typeface="Bobby Jones"/>
            </a:endParaRPr>
          </a:p>
        </p:txBody>
      </p:sp>
      <p:pic>
        <p:nvPicPr>
          <p:cNvPr id="6" name="Picture 5" descr="A blue and yellow logo&#10;&#10;Description automatically generated">
            <a:extLst>
              <a:ext uri="{FF2B5EF4-FFF2-40B4-BE49-F238E27FC236}">
                <a16:creationId xmlns:a16="http://schemas.microsoft.com/office/drawing/2014/main" id="{23082E77-6A65-034F-0F47-95ED164099B7}"/>
              </a:ext>
            </a:extLst>
          </p:cNvPr>
          <p:cNvPicPr>
            <a:picLocks noChangeAspect="1"/>
          </p:cNvPicPr>
          <p:nvPr/>
        </p:nvPicPr>
        <p:blipFill>
          <a:blip r:embed="rId2"/>
          <a:stretch>
            <a:fillRect/>
          </a:stretch>
        </p:blipFill>
        <p:spPr>
          <a:xfrm>
            <a:off x="-652" y="326"/>
            <a:ext cx="1085821" cy="1027369"/>
          </a:xfrm>
          <a:prstGeom prst="rect">
            <a:avLst/>
          </a:prstGeom>
        </p:spPr>
      </p:pic>
      <p:pic>
        <p:nvPicPr>
          <p:cNvPr id="5" name="Graphic 4" descr="Pin with solid fill">
            <a:extLst>
              <a:ext uri="{FF2B5EF4-FFF2-40B4-BE49-F238E27FC236}">
                <a16:creationId xmlns:a16="http://schemas.microsoft.com/office/drawing/2014/main" id="{56B894EA-B509-39B5-64A0-109EB5CF9D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7207345" y="114300"/>
            <a:ext cx="914400" cy="914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028700" y="2722998"/>
            <a:ext cx="14734620" cy="4758013"/>
          </a:xfrm>
          <a:prstGeom prst="rect">
            <a:avLst/>
          </a:prstGeom>
        </p:spPr>
        <p:txBody>
          <a:bodyPr lIns="0" tIns="0" rIns="0" bIns="0" rtlCol="0" anchor="t">
            <a:spAutoFit/>
          </a:bodyPr>
          <a:lstStyle/>
          <a:p>
            <a:pPr algn="l">
              <a:lnSpc>
                <a:spcPts val="5597"/>
              </a:lnSpc>
            </a:pPr>
            <a:r>
              <a:rPr lang="en-US" sz="3998">
                <a:solidFill>
                  <a:srgbClr val="FFFFFF"/>
                </a:solidFill>
                <a:latin typeface="Jua"/>
                <a:ea typeface="Jua"/>
                <a:cs typeface="Jua"/>
                <a:sym typeface="Jua"/>
              </a:rPr>
              <a:t>Work Division &amp; Participation:</a:t>
            </a:r>
          </a:p>
          <a:p>
            <a:pPr marL="692879" lvl="1" indent="-346439" algn="l">
              <a:lnSpc>
                <a:spcPts val="4492"/>
              </a:lnSpc>
              <a:buFont typeface="Arial"/>
              <a:buChar char="•"/>
            </a:pPr>
            <a:r>
              <a:rPr lang="en-US" sz="3209">
                <a:solidFill>
                  <a:srgbClr val="FFFFFF"/>
                </a:solidFill>
                <a:latin typeface="Jua"/>
                <a:ea typeface="Jua"/>
                <a:cs typeface="Jua"/>
                <a:sym typeface="Jua"/>
              </a:rPr>
              <a:t>Jira, and GitHub will be used to track and divide all tasks.</a:t>
            </a:r>
          </a:p>
          <a:p>
            <a:pPr marL="692879" lvl="1" indent="-346439" algn="l">
              <a:lnSpc>
                <a:spcPts val="4492"/>
              </a:lnSpc>
              <a:buFont typeface="Arial"/>
              <a:buChar char="•"/>
            </a:pPr>
            <a:r>
              <a:rPr lang="en-US" sz="3209">
                <a:solidFill>
                  <a:srgbClr val="FFFFFF"/>
                </a:solidFill>
                <a:latin typeface="Jua"/>
                <a:ea typeface="Jua"/>
                <a:cs typeface="Jua"/>
                <a:sym typeface="Jua"/>
              </a:rPr>
              <a:t>The entire project should be divided into equal parts, and all team members should be given equal responsibility.</a:t>
            </a:r>
          </a:p>
          <a:p>
            <a:pPr marL="692879" lvl="1" indent="-346439" algn="l">
              <a:lnSpc>
                <a:spcPts val="4492"/>
              </a:lnSpc>
              <a:buFont typeface="Arial"/>
              <a:buChar char="•"/>
            </a:pPr>
            <a:r>
              <a:rPr lang="en-US" sz="3209">
                <a:solidFill>
                  <a:srgbClr val="FFFFFF"/>
                </a:solidFill>
                <a:latin typeface="Jua"/>
                <a:ea typeface="Jua"/>
                <a:cs typeface="Jua"/>
                <a:sym typeface="Jua"/>
              </a:rPr>
              <a:t>If a team member is not participating to the level the other members are, the team leader is permitted to assign necessary tasks to that member.</a:t>
            </a:r>
          </a:p>
          <a:p>
            <a:pPr marL="692879" lvl="1" indent="-346439" algn="l">
              <a:lnSpc>
                <a:spcPts val="4492"/>
              </a:lnSpc>
              <a:buFont typeface="Arial"/>
              <a:buChar char="•"/>
            </a:pPr>
            <a:r>
              <a:rPr lang="en-US" sz="3209">
                <a:solidFill>
                  <a:srgbClr val="FFFFFF"/>
                </a:solidFill>
                <a:latin typeface="Jua"/>
                <a:ea typeface="Jua"/>
                <a:cs typeface="Jua"/>
                <a:sym typeface="Jua"/>
              </a:rPr>
              <a:t>Each team member is responsible for their assigned tasks and their contribution to the overall success of the project.</a:t>
            </a:r>
          </a:p>
        </p:txBody>
      </p:sp>
      <p:sp>
        <p:nvSpPr>
          <p:cNvPr id="3" name="TextBox 3"/>
          <p:cNvSpPr txBox="1"/>
          <p:nvPr/>
        </p:nvSpPr>
        <p:spPr>
          <a:xfrm>
            <a:off x="755552" y="835297"/>
            <a:ext cx="16776895"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WORKING AGREEMENT</a:t>
            </a:r>
            <a:endParaRPr lang="en-US" sz="8000">
              <a:solidFill>
                <a:srgbClr val="FFFFFF"/>
              </a:solidFill>
              <a:latin typeface="Bobby Jones"/>
              <a:ea typeface="Bobby Jones"/>
              <a:cs typeface="Bobby Jones"/>
            </a:endParaRPr>
          </a:p>
        </p:txBody>
      </p:sp>
      <p:pic>
        <p:nvPicPr>
          <p:cNvPr id="6" name="Picture 5" descr="A blue and yellow logo&#10;&#10;Description automatically generated">
            <a:extLst>
              <a:ext uri="{FF2B5EF4-FFF2-40B4-BE49-F238E27FC236}">
                <a16:creationId xmlns:a16="http://schemas.microsoft.com/office/drawing/2014/main" id="{1C5F4869-DCBD-64F7-456B-78789F5FC880}"/>
              </a:ext>
            </a:extLst>
          </p:cNvPr>
          <p:cNvPicPr>
            <a:picLocks noChangeAspect="1"/>
          </p:cNvPicPr>
          <p:nvPr/>
        </p:nvPicPr>
        <p:blipFill>
          <a:blip r:embed="rId2"/>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486C2B3F-4BF9-6F97-15A8-6C69042839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7207345" y="114300"/>
            <a:ext cx="914400" cy="914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AFD357FDDB74340A5F18344854BE752" ma:contentTypeVersion="8" ma:contentTypeDescription="Create a new document." ma:contentTypeScope="" ma:versionID="be434962b33174f3dca0811ea47db4a9">
  <xsd:schema xmlns:xsd="http://www.w3.org/2001/XMLSchema" xmlns:xs="http://www.w3.org/2001/XMLSchema" xmlns:p="http://schemas.microsoft.com/office/2006/metadata/properties" xmlns:ns3="b8cd2872-8b17-4b94-843d-2e11cfe5490e" xmlns:ns4="0b2d1507-0452-4086-8880-88c5093fc087" targetNamespace="http://schemas.microsoft.com/office/2006/metadata/properties" ma:root="true" ma:fieldsID="47446545aa4d34fe601707c641514345" ns3:_="" ns4:_="">
    <xsd:import namespace="b8cd2872-8b17-4b94-843d-2e11cfe5490e"/>
    <xsd:import namespace="0b2d1507-0452-4086-8880-88c5093fc08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4:SharedWithUsers" minOccurs="0"/>
                <xsd:element ref="ns4:SharedWithDetails" minOccurs="0"/>
                <xsd:element ref="ns4:SharingHintHash"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cd2872-8b17-4b94-843d-2e11cfe549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2d1507-0452-4086-8880-88c5093fc08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A82397-0714-4414-A193-3998F5D1664C}">
  <ds:schemaRefs>
    <ds:schemaRef ds:uri="http://schemas.microsoft.com/sharepoint/v3/contenttype/forms"/>
  </ds:schemaRefs>
</ds:datastoreItem>
</file>

<file path=customXml/itemProps2.xml><?xml version="1.0" encoding="utf-8"?>
<ds:datastoreItem xmlns:ds="http://schemas.openxmlformats.org/officeDocument/2006/customXml" ds:itemID="{C927E126-967E-4640-A24A-FE224CBCAE64}">
  <ds:schemaRefs>
    <ds:schemaRef ds:uri="0b2d1507-0452-4086-8880-88c5093fc087"/>
    <ds:schemaRef ds:uri="b8cd2872-8b17-4b94-843d-2e11cfe5490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52FF945-442B-43DD-BCE2-4B6D756B36D5}">
  <ds:schemaRefs>
    <ds:schemaRef ds:uri="0b2d1507-0452-4086-8880-88c5093fc087"/>
    <ds:schemaRef ds:uri="b8cd2872-8b17-4b94-843d-2e11cfe549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2455</Words>
  <Application>Microsoft Office PowerPoint</Application>
  <PresentationFormat>Custom</PresentationFormat>
  <Paragraphs>301</Paragraphs>
  <Slides>52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Wingdings</vt:lpstr>
      <vt:lpstr>Jua</vt:lpstr>
      <vt:lpstr>Pristina</vt:lpstr>
      <vt:lpstr>Bobby Jones</vt:lpstr>
      <vt:lpstr>Arial</vt:lpstr>
      <vt:lpstr>Arial,Sans-Serif</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dc:title>
  <dc:creator>Kaali Lovell</dc:creator>
  <cp:lastModifiedBy>Lovell, Ms. Kaali</cp:lastModifiedBy>
  <cp:revision>90</cp:revision>
  <dcterms:created xsi:type="dcterms:W3CDTF">2006-08-16T00:00:00Z</dcterms:created>
  <dcterms:modified xsi:type="dcterms:W3CDTF">2024-10-24T23:03:57Z</dcterms:modified>
  <dc:identifier>DAGRdMX2Rzg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0x0101000AFD357FDDB74340A5F18344854BE752</vt:lpwstr>
  </property>
</Properties>
</file>